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93"/>
  </p:notesMasterIdLst>
  <p:sldIdLst>
    <p:sldId id="256" r:id="rId2"/>
    <p:sldId id="327" r:id="rId3"/>
    <p:sldId id="329" r:id="rId4"/>
    <p:sldId id="328" r:id="rId5"/>
    <p:sldId id="330" r:id="rId6"/>
    <p:sldId id="331" r:id="rId7"/>
    <p:sldId id="332" r:id="rId8"/>
    <p:sldId id="333" r:id="rId9"/>
    <p:sldId id="444" r:id="rId10"/>
    <p:sldId id="335" r:id="rId11"/>
    <p:sldId id="391" r:id="rId12"/>
    <p:sldId id="392" r:id="rId13"/>
    <p:sldId id="405" r:id="rId14"/>
    <p:sldId id="406" r:id="rId15"/>
    <p:sldId id="407" r:id="rId16"/>
    <p:sldId id="445" r:id="rId17"/>
    <p:sldId id="395" r:id="rId18"/>
    <p:sldId id="398" r:id="rId19"/>
    <p:sldId id="399" r:id="rId20"/>
    <p:sldId id="400" r:id="rId21"/>
    <p:sldId id="408" r:id="rId22"/>
    <p:sldId id="409" r:id="rId23"/>
    <p:sldId id="410" r:id="rId24"/>
    <p:sldId id="341" r:id="rId25"/>
    <p:sldId id="342" r:id="rId26"/>
    <p:sldId id="343" r:id="rId27"/>
    <p:sldId id="344" r:id="rId28"/>
    <p:sldId id="345" r:id="rId29"/>
    <p:sldId id="346" r:id="rId30"/>
    <p:sldId id="347" r:id="rId31"/>
    <p:sldId id="349" r:id="rId32"/>
    <p:sldId id="446" r:id="rId33"/>
    <p:sldId id="447" r:id="rId34"/>
    <p:sldId id="352" r:id="rId35"/>
    <p:sldId id="353" r:id="rId36"/>
    <p:sldId id="354" r:id="rId37"/>
    <p:sldId id="385" r:id="rId38"/>
    <p:sldId id="355" r:id="rId39"/>
    <p:sldId id="356" r:id="rId40"/>
    <p:sldId id="386" r:id="rId41"/>
    <p:sldId id="357" r:id="rId42"/>
    <p:sldId id="358" r:id="rId43"/>
    <p:sldId id="359" r:id="rId44"/>
    <p:sldId id="411" r:id="rId45"/>
    <p:sldId id="360" r:id="rId46"/>
    <p:sldId id="361" r:id="rId47"/>
    <p:sldId id="365" r:id="rId48"/>
    <p:sldId id="443" r:id="rId49"/>
    <p:sldId id="415" r:id="rId50"/>
    <p:sldId id="414" r:id="rId51"/>
    <p:sldId id="441" r:id="rId52"/>
    <p:sldId id="412" r:id="rId53"/>
    <p:sldId id="416" r:id="rId54"/>
    <p:sldId id="417" r:id="rId55"/>
    <p:sldId id="418" r:id="rId56"/>
    <p:sldId id="419" r:id="rId57"/>
    <p:sldId id="420" r:id="rId58"/>
    <p:sldId id="421" r:id="rId59"/>
    <p:sldId id="422" r:id="rId60"/>
    <p:sldId id="423" r:id="rId61"/>
    <p:sldId id="424" r:id="rId62"/>
    <p:sldId id="425" r:id="rId63"/>
    <p:sldId id="438" r:id="rId64"/>
    <p:sldId id="426" r:id="rId65"/>
    <p:sldId id="427" r:id="rId66"/>
    <p:sldId id="428" r:id="rId67"/>
    <p:sldId id="369" r:id="rId68"/>
    <p:sldId id="368" r:id="rId69"/>
    <p:sldId id="431" r:id="rId70"/>
    <p:sldId id="432" r:id="rId71"/>
    <p:sldId id="433" r:id="rId72"/>
    <p:sldId id="439" r:id="rId73"/>
    <p:sldId id="436" r:id="rId74"/>
    <p:sldId id="437" r:id="rId75"/>
    <p:sldId id="434" r:id="rId76"/>
    <p:sldId id="435" r:id="rId77"/>
    <p:sldId id="370" r:id="rId78"/>
    <p:sldId id="371" r:id="rId79"/>
    <p:sldId id="372" r:id="rId80"/>
    <p:sldId id="374" r:id="rId81"/>
    <p:sldId id="377" r:id="rId82"/>
    <p:sldId id="440" r:id="rId83"/>
    <p:sldId id="375" r:id="rId84"/>
    <p:sldId id="376" r:id="rId85"/>
    <p:sldId id="378" r:id="rId86"/>
    <p:sldId id="380" r:id="rId87"/>
    <p:sldId id="381" r:id="rId88"/>
    <p:sldId id="387" r:id="rId89"/>
    <p:sldId id="396" r:id="rId90"/>
    <p:sldId id="397" r:id="rId91"/>
    <p:sldId id="382"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00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1" autoAdjust="0"/>
    <p:restoredTop sz="80130" autoAdjust="0"/>
  </p:normalViewPr>
  <p:slideViewPr>
    <p:cSldViewPr>
      <p:cViewPr>
        <p:scale>
          <a:sx n="100" d="100"/>
          <a:sy n="100" d="100"/>
        </p:scale>
        <p:origin x="115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4/21/2021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929709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2</a:t>
            </a:fld>
            <a:endParaRPr lang="en-US"/>
          </a:p>
        </p:txBody>
      </p:sp>
    </p:spTree>
    <p:extLst>
      <p:ext uri="{BB962C8B-B14F-4D97-AF65-F5344CB8AC3E}">
        <p14:creationId xmlns:p14="http://schemas.microsoft.com/office/powerpoint/2010/main" val="567921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24</a:t>
            </a:fld>
            <a:endParaRPr lang="en-US"/>
          </a:p>
        </p:txBody>
      </p:sp>
    </p:spTree>
    <p:extLst>
      <p:ext uri="{BB962C8B-B14F-4D97-AF65-F5344CB8AC3E}">
        <p14:creationId xmlns:p14="http://schemas.microsoft.com/office/powerpoint/2010/main" val="3593633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47</a:t>
            </a:fld>
            <a:endParaRPr lang="en-US"/>
          </a:p>
        </p:txBody>
      </p:sp>
    </p:spTree>
    <p:extLst>
      <p:ext uri="{BB962C8B-B14F-4D97-AF65-F5344CB8AC3E}">
        <p14:creationId xmlns:p14="http://schemas.microsoft.com/office/powerpoint/2010/main" val="388121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Concept: </a:t>
            </a:r>
          </a:p>
          <a:p>
            <a:endParaRPr lang="en-US" altLang="zh-CN" dirty="0" smtClean="0"/>
          </a:p>
          <a:p>
            <a:pPr marL="228600" indent="-228600">
              <a:buAutoNum type="arabicPeriod"/>
            </a:pPr>
            <a:r>
              <a:rPr lang="en-US" altLang="zh-CN" dirty="0" smtClean="0"/>
              <a:t>K vector for ray representation</a:t>
            </a:r>
          </a:p>
          <a:p>
            <a:pPr marL="228600" indent="-228600">
              <a:buAutoNum type="arabicPeriod"/>
            </a:pPr>
            <a:r>
              <a:rPr lang="en-US" altLang="zh-CN" dirty="0" err="1" smtClean="0"/>
              <a:t>Wavefront</a:t>
            </a:r>
            <a:r>
              <a:rPr lang="en-US" altLang="zh-CN" baseline="0" dirty="0" smtClean="0"/>
              <a:t> for wave representation</a:t>
            </a:r>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3</a:t>
            </a:fld>
            <a:endParaRPr lang="en-US"/>
          </a:p>
        </p:txBody>
      </p:sp>
    </p:spTree>
    <p:extLst>
      <p:ext uri="{BB962C8B-B14F-4D97-AF65-F5344CB8AC3E}">
        <p14:creationId xmlns:p14="http://schemas.microsoft.com/office/powerpoint/2010/main" val="396519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4</a:t>
            </a:fld>
            <a:endParaRPr lang="en-US"/>
          </a:p>
        </p:txBody>
      </p:sp>
    </p:spTree>
    <p:extLst>
      <p:ext uri="{BB962C8B-B14F-4D97-AF65-F5344CB8AC3E}">
        <p14:creationId xmlns:p14="http://schemas.microsoft.com/office/powerpoint/2010/main" val="183239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5</a:t>
            </a:fld>
            <a:endParaRPr lang="en-US"/>
          </a:p>
        </p:txBody>
      </p:sp>
    </p:spTree>
    <p:extLst>
      <p:ext uri="{BB962C8B-B14F-4D97-AF65-F5344CB8AC3E}">
        <p14:creationId xmlns:p14="http://schemas.microsoft.com/office/powerpoint/2010/main" val="105066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8</a:t>
            </a:fld>
            <a:endParaRPr lang="en-US"/>
          </a:p>
        </p:txBody>
      </p:sp>
    </p:spTree>
    <p:extLst>
      <p:ext uri="{BB962C8B-B14F-4D97-AF65-F5344CB8AC3E}">
        <p14:creationId xmlns:p14="http://schemas.microsoft.com/office/powerpoint/2010/main" val="425753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10</a:t>
            </a:fld>
            <a:endParaRPr lang="en-US"/>
          </a:p>
        </p:txBody>
      </p:sp>
    </p:spTree>
    <p:extLst>
      <p:ext uri="{BB962C8B-B14F-4D97-AF65-F5344CB8AC3E}">
        <p14:creationId xmlns:p14="http://schemas.microsoft.com/office/powerpoint/2010/main" val="223185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12</a:t>
            </a:fld>
            <a:endParaRPr lang="en-US"/>
          </a:p>
        </p:txBody>
      </p:sp>
    </p:spTree>
    <p:extLst>
      <p:ext uri="{BB962C8B-B14F-4D97-AF65-F5344CB8AC3E}">
        <p14:creationId xmlns:p14="http://schemas.microsoft.com/office/powerpoint/2010/main" val="1244984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15</a:t>
            </a:fld>
            <a:endParaRPr lang="en-US"/>
          </a:p>
        </p:txBody>
      </p:sp>
    </p:spTree>
    <p:extLst>
      <p:ext uri="{BB962C8B-B14F-4D97-AF65-F5344CB8AC3E}">
        <p14:creationId xmlns:p14="http://schemas.microsoft.com/office/powerpoint/2010/main" val="4165095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63415C-2120-44EA-B4D5-CF87D5787ABA}" type="slidenum">
              <a:rPr lang="en-US" smtClean="0"/>
              <a:pPr/>
              <a:t>17</a:t>
            </a:fld>
            <a:endParaRPr lang="en-US"/>
          </a:p>
        </p:txBody>
      </p:sp>
    </p:spTree>
    <p:extLst>
      <p:ext uri="{BB962C8B-B14F-4D97-AF65-F5344CB8AC3E}">
        <p14:creationId xmlns:p14="http://schemas.microsoft.com/office/powerpoint/2010/main" val="148092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BC57762B-3082-4B97-B5CB-2EE6BBA9A03C}" type="datetime1">
              <a:rPr lang="en-US" altLang="zh-CN" smtClean="0"/>
              <a:pPr/>
              <a:t>4/21/2021</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71A7B63-E2E2-41AF-B170-C1F98B6FC821}" type="datetime1">
              <a:rPr lang="en-US" altLang="zh-CN" smtClean="0"/>
              <a:pPr/>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CBEA4D7-AB3F-46C3-A207-BAF728DD6F4B}" type="datetime1">
              <a:rPr lang="en-US" altLang="zh-CN" smtClean="0"/>
              <a:pPr/>
              <a:t>4/21/2021</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DE85598-029C-4CDE-BA6C-61492674C54D}" type="datetime1">
              <a:rPr lang="en-US" altLang="zh-CN" smtClean="0"/>
              <a:pPr/>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2D7DAEC-4AE3-4D55-9536-00AC0AC32BE0}" type="datetime1">
              <a:rPr lang="en-US" altLang="zh-CN" smtClean="0"/>
              <a:pPr/>
              <a:t>4/21/2021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0F3DD4DA-06CF-411E-867B-CC6B86EB6177}" type="datetime1">
              <a:rPr lang="en-US" altLang="zh-CN" smtClean="0"/>
              <a:pPr/>
              <a:t>4/21/2021</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0A1BE719-D71B-4B4B-AA50-068F502625FE}" type="datetime1">
              <a:rPr lang="en-US" altLang="zh-CN" smtClean="0"/>
              <a:pPr/>
              <a:t>4/21/2021</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35D98E4-6499-4F7A-9C59-B32926082692}" type="datetime1">
              <a:rPr lang="en-US" altLang="zh-CN" smtClean="0"/>
              <a:pPr/>
              <a:t>4/21/2021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DBC5B-2812-4786-A796-9E6FF5E47A36}" type="datetime1">
              <a:rPr lang="en-US" altLang="zh-CN" smtClean="0"/>
              <a:pPr/>
              <a:t>4/21/2021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ADBFCFA0-70F9-460C-9D6E-18805DAADC8B}" type="datetime1">
              <a:rPr lang="en-US" altLang="zh-CN" smtClean="0"/>
              <a:pPr/>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E43993AD-1123-4C9D-ABD9-83FC205005DD}" type="datetime1">
              <a:rPr lang="en-US" altLang="zh-CN" smtClean="0"/>
              <a:pPr/>
              <a:t>4/21/2021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2100592-2FB6-4CEE-B664-6D937F948D6F}" type="datetime1">
              <a:rPr lang="en-US" altLang="zh-CN" smtClean="0"/>
              <a:pPr/>
              <a:t>4/21/2021</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8.emf"/><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5.emf"/></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media" Target="../media/media5.mp4"/><Relationship Id="rId7" Type="http://schemas.openxmlformats.org/officeDocument/2006/relationships/image" Target="../media/image4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2.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31.png"/></Relationships>
</file>

<file path=ppt/slides/_rels/slide19.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47.png"/><Relationship Id="rId5" Type="http://schemas.openxmlformats.org/officeDocument/2006/relationships/image" Target="../media/image480.png"/><Relationship Id="rId10" Type="http://schemas.openxmlformats.org/officeDocument/2006/relationships/image" Target="../media/image53.png"/><Relationship Id="rId4" Type="http://schemas.openxmlformats.org/officeDocument/2006/relationships/image" Target="../media/image470.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0.png"/><Relationship Id="rId3" Type="http://schemas.microsoft.com/office/2007/relationships/media" Target="../media/media4.mp4"/><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5.mp4"/><Relationship Id="rId11" Type="http://schemas.openxmlformats.org/officeDocument/2006/relationships/image" Target="../media/image44.png"/><Relationship Id="rId5" Type="http://schemas.microsoft.com/office/2007/relationships/media" Target="../media/media5.mp4"/><Relationship Id="rId10" Type="http://schemas.openxmlformats.org/officeDocument/2006/relationships/image" Target="../media/image48.emf"/><Relationship Id="rId4" Type="http://schemas.openxmlformats.org/officeDocument/2006/relationships/video" Target="../media/media4.mp4"/><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51.wmf"/><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70.png"/><Relationship Id="rId20" Type="http://schemas.openxmlformats.org/officeDocument/2006/relationships/image" Target="../media/image52.wmf"/><Relationship Id="rId1" Type="http://schemas.openxmlformats.org/officeDocument/2006/relationships/vmlDrawing" Target="../drawings/vmlDrawing1.v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13.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oleObject" Target="../embeddings/oleObject2.bin"/><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7.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tiff"/><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02.png"/><Relationship Id="rId7" Type="http://schemas.openxmlformats.org/officeDocument/2006/relationships/image" Target="../media/image99.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04.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emf"/><Relationship Id="rId7" Type="http://schemas.openxmlformats.org/officeDocument/2006/relationships/image" Target="../media/image125.em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emf"/><Relationship Id="rId5" Type="http://schemas.openxmlformats.org/officeDocument/2006/relationships/image" Target="../media/image123.png"/><Relationship Id="rId4" Type="http://schemas.openxmlformats.org/officeDocument/2006/relationships/image" Target="../media/image122.emf"/></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31.emf"/><Relationship Id="rId1" Type="http://schemas.openxmlformats.org/officeDocument/2006/relationships/slideLayout" Target="../slideLayouts/slideLayout2.xml"/><Relationship Id="rId4" Type="http://schemas.openxmlformats.org/officeDocument/2006/relationships/image" Target="../media/image12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6.emf"/><Relationship Id="rId4" Type="http://schemas.openxmlformats.org/officeDocument/2006/relationships/image" Target="../media/image135.emf"/></Relationships>
</file>

<file path=ppt/slides/_rels/slide53.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2.xml"/><Relationship Id="rId5" Type="http://schemas.openxmlformats.org/officeDocument/2006/relationships/image" Target="../media/image139.emf"/><Relationship Id="rId4" Type="http://schemas.openxmlformats.org/officeDocument/2006/relationships/image" Target="../media/image138.emf"/></Relationships>
</file>

<file path=ppt/slides/_rels/slide5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image" Target="../media/image140.emf"/><Relationship Id="rId1" Type="http://schemas.openxmlformats.org/officeDocument/2006/relationships/slideLayout" Target="../slideLayouts/slideLayout2.xml"/><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emf"/></Relationships>
</file>

<file path=ppt/slides/_rels/slide55.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emf"/><Relationship Id="rId7" Type="http://schemas.openxmlformats.org/officeDocument/2006/relationships/image" Target="../media/image150.emf"/><Relationship Id="rId2" Type="http://schemas.openxmlformats.org/officeDocument/2006/relationships/image" Target="../media/image141.emf"/><Relationship Id="rId1" Type="http://schemas.openxmlformats.org/officeDocument/2006/relationships/slideLayout" Target="../slideLayouts/slideLayout2.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emf"/><Relationship Id="rId9" Type="http://schemas.openxmlformats.org/officeDocument/2006/relationships/image" Target="../media/image153.png"/></Relationships>
</file>

<file path=ppt/slides/_rels/slide56.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slideLayout" Target="../slideLayouts/slideLayout2.xml"/><Relationship Id="rId5" Type="http://schemas.openxmlformats.org/officeDocument/2006/relationships/image" Target="../media/image156.emf"/><Relationship Id="rId4" Type="http://schemas.openxmlformats.org/officeDocument/2006/relationships/image" Target="../media/image155.emf"/></Relationships>
</file>

<file path=ppt/slides/_rels/slide58.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60.png"/><Relationship Id="rId7" Type="http://schemas.openxmlformats.org/officeDocument/2006/relationships/image" Target="../media/image155.emf"/><Relationship Id="rId2" Type="http://schemas.openxmlformats.org/officeDocument/2006/relationships/image" Target="../media/image157.emf"/><Relationship Id="rId1" Type="http://schemas.openxmlformats.org/officeDocument/2006/relationships/slideLayout" Target="../slideLayouts/slideLayout2.xml"/><Relationship Id="rId6" Type="http://schemas.openxmlformats.org/officeDocument/2006/relationships/image" Target="../media/image159.emf"/><Relationship Id="rId11" Type="http://schemas.openxmlformats.org/officeDocument/2006/relationships/image" Target="../media/image153.emf"/><Relationship Id="rId5" Type="http://schemas.openxmlformats.org/officeDocument/2006/relationships/image" Target="../media/image158.emf"/><Relationship Id="rId10" Type="http://schemas.openxmlformats.org/officeDocument/2006/relationships/image" Target="../media/image162.emf"/><Relationship Id="rId4" Type="http://schemas.openxmlformats.org/officeDocument/2006/relationships/image" Target="../media/image161.png"/><Relationship Id="rId9" Type="http://schemas.openxmlformats.org/officeDocument/2006/relationships/image" Target="../media/image161.emf"/></Relationships>
</file>

<file path=ppt/slides/_rels/slide59.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4.emf"/><Relationship Id="rId7" Type="http://schemas.openxmlformats.org/officeDocument/2006/relationships/image" Target="../media/image167.emf"/><Relationship Id="rId2" Type="http://schemas.openxmlformats.org/officeDocument/2006/relationships/image" Target="../media/image163.emf"/><Relationship Id="rId1" Type="http://schemas.openxmlformats.org/officeDocument/2006/relationships/slideLayout" Target="../slideLayouts/slideLayout2.xml"/><Relationship Id="rId6" Type="http://schemas.openxmlformats.org/officeDocument/2006/relationships/image" Target="../media/image166.emf"/><Relationship Id="rId5" Type="http://schemas.openxmlformats.org/officeDocument/2006/relationships/image" Target="../media/image165.emf"/><Relationship Id="rId4" Type="http://schemas.openxmlformats.org/officeDocument/2006/relationships/image" Target="../media/image169.png"/><Relationship Id="rId9" Type="http://schemas.openxmlformats.org/officeDocument/2006/relationships/image" Target="../media/image169.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71.emf"/><Relationship Id="rId7" Type="http://schemas.openxmlformats.org/officeDocument/2006/relationships/image" Target="../media/image158.emf"/><Relationship Id="rId2" Type="http://schemas.openxmlformats.org/officeDocument/2006/relationships/image" Target="../media/image170.emf"/><Relationship Id="rId1" Type="http://schemas.openxmlformats.org/officeDocument/2006/relationships/slideLayout" Target="../slideLayouts/slideLayout2.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61.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slideLayout" Target="../slideLayouts/slideLayout2.xml"/><Relationship Id="rId6" Type="http://schemas.openxmlformats.org/officeDocument/2006/relationships/image" Target="../media/image172.emf"/><Relationship Id="rId5" Type="http://schemas.openxmlformats.org/officeDocument/2006/relationships/image" Target="../media/image178.emf"/><Relationship Id="rId4" Type="http://schemas.openxmlformats.org/officeDocument/2006/relationships/image" Target="../media/image177.emf"/></Relationships>
</file>

<file path=ppt/slides/_rels/slide62.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slideLayout" Target="../slideLayouts/slideLayout2.xml"/><Relationship Id="rId4" Type="http://schemas.openxmlformats.org/officeDocument/2006/relationships/image" Target="../media/image183.emf"/></Relationships>
</file>

<file path=ppt/slides/_rels/slide66.xml.rels><?xml version="1.0" encoding="UTF-8" standalone="yes"?>
<Relationships xmlns="http://schemas.openxmlformats.org/package/2006/relationships"><Relationship Id="rId8" Type="http://schemas.openxmlformats.org/officeDocument/2006/relationships/image" Target="../media/image189.emf"/><Relationship Id="rId3" Type="http://schemas.openxmlformats.org/officeDocument/2006/relationships/image" Target="../media/image184.emf"/><Relationship Id="rId7" Type="http://schemas.openxmlformats.org/officeDocument/2006/relationships/image" Target="../media/image188.emf"/><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7.emf"/><Relationship Id="rId5" Type="http://schemas.openxmlformats.org/officeDocument/2006/relationships/image" Target="../media/image186.emf"/><Relationship Id="rId4" Type="http://schemas.openxmlformats.org/officeDocument/2006/relationships/image" Target="../media/image185.emf"/><Relationship Id="rId9" Type="http://schemas.openxmlformats.org/officeDocument/2006/relationships/image" Target="../media/image190.emf"/></Relationships>
</file>

<file path=ppt/slides/_rels/slide6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6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6.emf"/><Relationship Id="rId7" Type="http://schemas.openxmlformats.org/officeDocument/2006/relationships/image" Target="../media/image207.png"/><Relationship Id="rId2" Type="http://schemas.openxmlformats.org/officeDocument/2006/relationships/image" Target="../media/image165.emf"/><Relationship Id="rId1" Type="http://schemas.openxmlformats.org/officeDocument/2006/relationships/slideLayout" Target="../slideLayouts/slideLayout2.xml"/><Relationship Id="rId6" Type="http://schemas.openxmlformats.org/officeDocument/2006/relationships/image" Target="../media/image169.emf"/><Relationship Id="rId5" Type="http://schemas.openxmlformats.org/officeDocument/2006/relationships/image" Target="../media/image168.emf"/><Relationship Id="rId4" Type="http://schemas.openxmlformats.org/officeDocument/2006/relationships/image" Target="../media/image167.emf"/></Relationships>
</file>

<file path=ppt/slides/_rels/slide73.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1930.png"/><Relationship Id="rId3" Type="http://schemas.openxmlformats.org/officeDocument/2006/relationships/image" Target="../media/image167.emf"/><Relationship Id="rId7" Type="http://schemas.openxmlformats.org/officeDocument/2006/relationships/image" Target="../media/image211.png"/><Relationship Id="rId12" Type="http://schemas.openxmlformats.org/officeDocument/2006/relationships/image" Target="../media/image1920.png"/><Relationship Id="rId2" Type="http://schemas.openxmlformats.org/officeDocument/2006/relationships/image" Target="../media/image166.emf"/><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1910.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7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198.jpeg"/><Relationship Id="rId5" Type="http://schemas.openxmlformats.org/officeDocument/2006/relationships/image" Target="../media/image218.png"/><Relationship Id="rId4" Type="http://schemas.openxmlformats.org/officeDocument/2006/relationships/image" Target="../media/image217.png"/></Relationships>
</file>

<file path=ppt/slides/_rels/slide75.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19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201.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11" Type="http://schemas.openxmlformats.org/officeDocument/2006/relationships/image" Target="../media/image19.png"/><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video" Target="../media/media2.mp4"/><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41.png"/><Relationship Id="rId7"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290.png"/><Relationship Id="rId4" Type="http://schemas.openxmlformats.org/officeDocument/2006/relationships/image" Target="../media/image2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8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5" Type="http://schemas.openxmlformats.org/officeDocument/2006/relationships/image" Target="../media/image241.tiff"/><Relationship Id="rId4" Type="http://schemas.openxmlformats.org/officeDocument/2006/relationships/image" Target="../media/image240.png"/></Relationships>
</file>

<file path=ppt/slides/_rels/slide8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253.png"/><Relationship Id="rId4" Type="http://schemas.openxmlformats.org/officeDocument/2006/relationships/image" Target="../media/image25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42.emf"/></Relationships>
</file>

<file path=ppt/slides/_rels/slide9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038600"/>
            <a:ext cx="8610600" cy="1828800"/>
          </a:xfrm>
        </p:spPr>
        <p:txBody>
          <a:bodyPr>
            <a:normAutofit/>
          </a:bodyPr>
          <a:lstStyle/>
          <a:p>
            <a:r>
              <a:rPr lang="en-US" sz="4000" dirty="0"/>
              <a:t>8. Wave Reflection &amp; Transmission</a:t>
            </a:r>
          </a:p>
        </p:txBody>
      </p:sp>
      <p:sp>
        <p:nvSpPr>
          <p:cNvPr id="3" name="Subtitle 2"/>
          <p:cNvSpPr>
            <a:spLocks noGrp="1"/>
          </p:cNvSpPr>
          <p:nvPr>
            <p:ph type="subTitle" idx="1"/>
          </p:nvPr>
        </p:nvSpPr>
        <p:spPr/>
        <p:txBody>
          <a:bodyPr>
            <a:normAutofit/>
          </a:bodyPr>
          <a:lstStyle/>
          <a:p>
            <a:r>
              <a:rPr lang="en-US" sz="2800" dirty="0"/>
              <a:t>7e Applied EM by Ulaby and </a:t>
            </a:r>
            <a:r>
              <a:rPr lang="en-US" sz="2800" dirty="0" err="1"/>
              <a:t>Ravaioli</a:t>
            </a:r>
            <a:endParaRPr lang="en-US" sz="2800" dirty="0"/>
          </a:p>
        </p:txBody>
      </p:sp>
      <p:pic>
        <p:nvPicPr>
          <p:cNvPr id="1026" name="Picture 2"/>
          <p:cNvPicPr>
            <a:picLocks noChangeAspect="1" noChangeArrowheads="1"/>
          </p:cNvPicPr>
          <p:nvPr/>
        </p:nvPicPr>
        <p:blipFill>
          <a:blip r:embed="rId2" cstate="print"/>
          <a:srcRect/>
          <a:stretch>
            <a:fillRect/>
          </a:stretch>
        </p:blipFill>
        <p:spPr bwMode="auto">
          <a:xfrm>
            <a:off x="609600" y="149840"/>
            <a:ext cx="7924800" cy="4955560"/>
          </a:xfrm>
          <a:prstGeom prst="rect">
            <a:avLst/>
          </a:prstGeom>
          <a:noFill/>
          <a:ln w="9525">
            <a:noFill/>
            <a:miter lim="800000"/>
            <a:headEnd/>
            <a:tailEnd/>
          </a:ln>
        </p:spPr>
      </p:pic>
      <p:sp>
        <p:nvSpPr>
          <p:cNvPr id="4" name="灯片编号占位符 3">
            <a:extLst>
              <a:ext uri="{FF2B5EF4-FFF2-40B4-BE49-F238E27FC236}">
                <a16:creationId xmlns:a16="http://schemas.microsoft.com/office/drawing/2014/main" id="{E702BFF6-C941-47FF-9A19-08505007E714}"/>
              </a:ext>
            </a:extLst>
          </p:cNvPr>
          <p:cNvSpPr>
            <a:spLocks noGrp="1"/>
          </p:cNvSpPr>
          <p:nvPr>
            <p:ph type="sldNum" sz="quarter" idx="12"/>
          </p:nvPr>
        </p:nvSpPr>
        <p:spPr/>
        <p:txBody>
          <a:bodyPr/>
          <a:lstStyle/>
          <a:p>
            <a:fld id="{F70DCC03-55F8-4B63-9C69-6FF9F41CE208}"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ChangeAspect="1" noChangeArrowheads="1"/>
          </p:cNvPicPr>
          <p:nvPr/>
        </p:nvPicPr>
        <p:blipFill rotWithShape="1">
          <a:blip r:embed="rId3" cstate="print"/>
          <a:srcRect t="47692"/>
          <a:stretch/>
        </p:blipFill>
        <p:spPr bwMode="auto">
          <a:xfrm>
            <a:off x="5757231" y="4293096"/>
            <a:ext cx="2840851" cy="1166394"/>
          </a:xfrm>
          <a:prstGeom prst="rect">
            <a:avLst/>
          </a:prstGeom>
          <a:noFill/>
          <a:ln w="9525">
            <a:noFill/>
            <a:miter lim="800000"/>
            <a:headEnd/>
            <a:tailEnd/>
          </a:ln>
        </p:spPr>
      </p:pic>
      <p:sp>
        <p:nvSpPr>
          <p:cNvPr id="2" name="Title 1"/>
          <p:cNvSpPr>
            <a:spLocks noGrp="1"/>
          </p:cNvSpPr>
          <p:nvPr>
            <p:ph type="title"/>
          </p:nvPr>
        </p:nvSpPr>
        <p:spPr>
          <a:xfrm>
            <a:off x="304800" y="228600"/>
            <a:ext cx="3733800" cy="990600"/>
          </a:xfrm>
        </p:spPr>
        <p:txBody>
          <a:bodyPr/>
          <a:lstStyle/>
          <a:p>
            <a:r>
              <a:rPr lang="en-US" dirty="0"/>
              <a:t>Power Transfer</a:t>
            </a:r>
          </a:p>
        </p:txBody>
      </p:sp>
      <p:sp>
        <p:nvSpPr>
          <p:cNvPr id="5" name="TextBox 4"/>
          <p:cNvSpPr txBox="1"/>
          <p:nvPr/>
        </p:nvSpPr>
        <p:spPr>
          <a:xfrm>
            <a:off x="228600" y="1524000"/>
            <a:ext cx="1407958" cy="461665"/>
          </a:xfrm>
          <a:prstGeom prst="rect">
            <a:avLst/>
          </a:prstGeom>
          <a:noFill/>
        </p:spPr>
        <p:txBody>
          <a:bodyPr wrap="none" rtlCol="0">
            <a:spAutoFit/>
          </a:bodyPr>
          <a:lstStyle/>
          <a:p>
            <a:r>
              <a:rPr lang="en-US" sz="2400" dirty="0">
                <a:solidFill>
                  <a:srgbClr val="C00000"/>
                </a:solidFill>
              </a:rPr>
              <a:t>Medium 1</a:t>
            </a:r>
          </a:p>
        </p:txBody>
      </p:sp>
      <p:sp>
        <p:nvSpPr>
          <p:cNvPr id="6" name="TextBox 5"/>
          <p:cNvSpPr txBox="1"/>
          <p:nvPr/>
        </p:nvSpPr>
        <p:spPr>
          <a:xfrm>
            <a:off x="285794" y="4285246"/>
            <a:ext cx="1407958" cy="738664"/>
          </a:xfrm>
          <a:prstGeom prst="rect">
            <a:avLst/>
          </a:prstGeom>
          <a:noFill/>
        </p:spPr>
        <p:txBody>
          <a:bodyPr wrap="none" rtlCol="0">
            <a:spAutoFit/>
          </a:bodyPr>
          <a:lstStyle/>
          <a:p>
            <a:r>
              <a:rPr lang="en-US" sz="2400" dirty="0">
                <a:solidFill>
                  <a:srgbClr val="C00000"/>
                </a:solidFill>
              </a:rPr>
              <a:t>Medium 2</a:t>
            </a:r>
          </a:p>
          <a:p>
            <a:endParaRPr lang="en-US" dirty="0">
              <a:solidFill>
                <a:srgbClr val="C00000"/>
              </a:solidFill>
            </a:endParaRPr>
          </a:p>
        </p:txBody>
      </p:sp>
      <p:pic>
        <p:nvPicPr>
          <p:cNvPr id="11266" name="Picture 2"/>
          <p:cNvPicPr>
            <a:picLocks noChangeAspect="1" noChangeArrowheads="1"/>
          </p:cNvPicPr>
          <p:nvPr/>
        </p:nvPicPr>
        <p:blipFill>
          <a:blip r:embed="rId4" cstate="print"/>
          <a:srcRect/>
          <a:stretch>
            <a:fillRect/>
          </a:stretch>
        </p:blipFill>
        <p:spPr bwMode="auto">
          <a:xfrm>
            <a:off x="4572000" y="0"/>
            <a:ext cx="2912859" cy="2912859"/>
          </a:xfrm>
          <a:prstGeom prst="rect">
            <a:avLst/>
          </a:prstGeom>
          <a:noFill/>
          <a:ln w="9525">
            <a:noFill/>
            <a:miter lim="800000"/>
            <a:headEnd/>
            <a:tailEnd/>
          </a:ln>
        </p:spPr>
      </p:pic>
      <p:pic>
        <p:nvPicPr>
          <p:cNvPr id="11267" name="Picture 3"/>
          <p:cNvPicPr>
            <a:picLocks noGrp="1" noChangeAspect="1" noChangeArrowheads="1"/>
          </p:cNvPicPr>
          <p:nvPr>
            <p:ph sz="quarter" idx="1"/>
          </p:nvPr>
        </p:nvPicPr>
        <p:blipFill>
          <a:blip r:embed="rId5" cstate="print"/>
          <a:srcRect/>
          <a:stretch>
            <a:fillRect/>
          </a:stretch>
        </p:blipFill>
        <p:spPr bwMode="auto">
          <a:xfrm>
            <a:off x="152401" y="1913804"/>
            <a:ext cx="3505200" cy="2371442"/>
          </a:xfrm>
          <a:prstGeom prst="rect">
            <a:avLst/>
          </a:prstGeom>
          <a:noFill/>
          <a:ln w="9525">
            <a:noFill/>
            <a:miter lim="800000"/>
            <a:headEnd/>
            <a:tailEnd/>
          </a:ln>
        </p:spPr>
      </p:pic>
      <p:pic>
        <p:nvPicPr>
          <p:cNvPr id="11268" name="Picture 4"/>
          <p:cNvPicPr>
            <a:picLocks noChangeAspect="1" noChangeArrowheads="1"/>
          </p:cNvPicPr>
          <p:nvPr/>
        </p:nvPicPr>
        <p:blipFill>
          <a:blip r:embed="rId6" cstate="print">
            <a:clrChange>
              <a:clrFrom>
                <a:srgbClr val="FFFFFF"/>
              </a:clrFrom>
              <a:clrTo>
                <a:srgbClr val="FFFFFF">
                  <a:alpha val="0"/>
                </a:srgbClr>
              </a:clrTo>
            </a:clrChange>
            <a:duotone>
              <a:schemeClr val="accent5">
                <a:shade val="45000"/>
                <a:satMod val="135000"/>
              </a:schemeClr>
              <a:prstClr val="white"/>
            </a:duotone>
          </a:blip>
          <a:srcRect/>
          <a:stretch>
            <a:fillRect/>
          </a:stretch>
        </p:blipFill>
        <p:spPr bwMode="auto">
          <a:xfrm>
            <a:off x="130395" y="4943047"/>
            <a:ext cx="4034017" cy="1727562"/>
          </a:xfrm>
          <a:prstGeom prst="rect">
            <a:avLst/>
          </a:prstGeom>
          <a:noFill/>
          <a:ln w="9525">
            <a:noFill/>
            <a:miter lim="800000"/>
            <a:headEnd/>
            <a:tailEnd/>
          </a:ln>
        </p:spPr>
      </p:pic>
      <p:pic>
        <p:nvPicPr>
          <p:cNvPr id="10" name="Picture 5"/>
          <p:cNvPicPr>
            <a:picLocks noChangeAspect="1" noChangeArrowheads="1"/>
          </p:cNvPicPr>
          <p:nvPr/>
        </p:nvPicPr>
        <p:blipFill rotWithShape="1">
          <a:blip r:embed="rId3" cstate="print"/>
          <a:srcRect l="32293" r="12655" b="85972"/>
          <a:stretch/>
        </p:blipFill>
        <p:spPr bwMode="auto">
          <a:xfrm>
            <a:off x="5781686" y="5553930"/>
            <a:ext cx="1616715" cy="323342"/>
          </a:xfrm>
          <a:prstGeom prst="rect">
            <a:avLst/>
          </a:prstGeom>
          <a:noFill/>
          <a:ln w="9525">
            <a:noFill/>
            <a:miter lim="800000"/>
            <a:headEnd/>
            <a:tailEnd/>
          </a:ln>
        </p:spPr>
      </p:pic>
      <p:sp>
        <p:nvSpPr>
          <p:cNvPr id="12" name="TextBox 11"/>
          <p:cNvSpPr txBox="1"/>
          <p:nvPr/>
        </p:nvSpPr>
        <p:spPr>
          <a:xfrm>
            <a:off x="3143240" y="1857364"/>
            <a:ext cx="1214446"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CN" dirty="0">
                <a:solidFill>
                  <a:schemeClr val="bg1"/>
                </a:solidFill>
              </a:rPr>
              <a:t>Total fields</a:t>
            </a:r>
            <a:endParaRPr lang="zh-CN" altLang="en-US" dirty="0">
              <a:solidFill>
                <a:schemeClr val="bg1"/>
              </a:solidFill>
            </a:endParaRPr>
          </a:p>
        </p:txBody>
      </p:sp>
      <p:sp>
        <p:nvSpPr>
          <p:cNvPr id="4" name="灯片编号占位符 3">
            <a:extLst>
              <a:ext uri="{FF2B5EF4-FFF2-40B4-BE49-F238E27FC236}">
                <a16:creationId xmlns:a16="http://schemas.microsoft.com/office/drawing/2014/main" id="{D7D59385-3535-46BE-8E6F-D7D868FD82D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10</a:t>
            </a:fld>
            <a:endParaRPr lang="en-US"/>
          </a:p>
        </p:txBody>
      </p:sp>
      <p:pic>
        <p:nvPicPr>
          <p:cNvPr id="13313" name="Picture 1"/>
          <p:cNvPicPr>
            <a:picLocks noChangeAspect="1" noChangeArrowheads="1"/>
          </p:cNvPicPr>
          <p:nvPr/>
        </p:nvPicPr>
        <p:blipFill rotWithShape="1">
          <a:blip r:embed="rId7" cstate="print"/>
          <a:srcRect/>
          <a:stretch/>
        </p:blipFill>
        <p:spPr bwMode="auto">
          <a:xfrm>
            <a:off x="4560388" y="2943847"/>
            <a:ext cx="2924472" cy="1296415"/>
          </a:xfrm>
          <a:prstGeom prst="rect">
            <a:avLst/>
          </a:prstGeom>
          <a:noFill/>
          <a:ln w="9525">
            <a:noFill/>
            <a:miter lim="800000"/>
            <a:headEnd/>
            <a:tailEnd/>
          </a:ln>
        </p:spPr>
      </p:pic>
      <p:sp>
        <p:nvSpPr>
          <p:cNvPr id="13" name="圆角矩形 12"/>
          <p:cNvSpPr/>
          <p:nvPr/>
        </p:nvSpPr>
        <p:spPr>
          <a:xfrm>
            <a:off x="4275500" y="6039740"/>
            <a:ext cx="4824536" cy="79087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Example 8-1 (pp. 358) Radar </a:t>
            </a:r>
            <a:r>
              <a:rPr lang="en-US" altLang="zh-CN" sz="1200" dirty="0" err="1" smtClean="0">
                <a:solidFill>
                  <a:schemeClr val="tx1"/>
                </a:solidFill>
                <a:latin typeface="Gill Sans MT" panose="020B0502020104020203" pitchFamily="34" charset="0"/>
              </a:rPr>
              <a:t>Radome</a:t>
            </a:r>
            <a:r>
              <a:rPr lang="en-US" altLang="zh-CN" sz="1200" dirty="0" smtClean="0">
                <a:solidFill>
                  <a:schemeClr val="tx1"/>
                </a:solidFill>
                <a:latin typeface="Gill Sans MT" panose="020B0502020104020203" pitchFamily="34" charset="0"/>
              </a:rPr>
              <a:t> (Concept Question 8-2 on pp. 361)</a:t>
            </a:r>
          </a:p>
          <a:p>
            <a:pPr algn="just">
              <a:lnSpc>
                <a:spcPct val="150000"/>
              </a:lnSpc>
            </a:pPr>
            <a:r>
              <a:rPr lang="en-US" altLang="zh-CN" sz="1200" dirty="0" smtClean="0">
                <a:solidFill>
                  <a:schemeClr val="tx1"/>
                </a:solidFill>
                <a:latin typeface="Gill Sans MT" panose="020B0502020104020203" pitchFamily="34" charset="0"/>
              </a:rPr>
              <a:t>Multiple reflection (waves) cancel with each other, leading to transparency</a:t>
            </a:r>
          </a:p>
        </p:txBody>
      </p:sp>
      <p:sp>
        <p:nvSpPr>
          <p:cNvPr id="15" name="圆角矩形 14"/>
          <p:cNvSpPr/>
          <p:nvPr/>
        </p:nvSpPr>
        <p:spPr>
          <a:xfrm>
            <a:off x="533400" y="1234892"/>
            <a:ext cx="3966592" cy="310365"/>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a:solidFill>
                  <a:schemeClr val="accent6">
                    <a:lumMod val="60000"/>
                    <a:lumOff val="40000"/>
                  </a:schemeClr>
                </a:solidFill>
                <a:latin typeface="Gill Sans MT" panose="020B0502020104020203" pitchFamily="34" charset="0"/>
              </a:rPr>
              <a:t>❓</a:t>
            </a: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Problem:  </a:t>
            </a:r>
            <a:r>
              <a:rPr lang="en-US" altLang="zh-CN" sz="1400" dirty="0" smtClean="0">
                <a:solidFill>
                  <a:schemeClr val="tx1"/>
                </a:solidFill>
                <a:latin typeface="Gill Sans MT" panose="020B0502020104020203" pitchFamily="34" charset="0"/>
              </a:rPr>
              <a:t>Determine the power in two regions</a:t>
            </a:r>
            <a:endParaRPr lang="en-US" altLang="zh-CN" sz="1400" b="1" dirty="0" smtClean="0">
              <a:solidFill>
                <a:schemeClr val="tx1"/>
              </a:solidFill>
              <a:latin typeface="Gill Sans MT" panose="020B0502020104020203" pitchFamily="34" charset="0"/>
            </a:endParaRPr>
          </a:p>
        </p:txBody>
      </p:sp>
      <p:sp>
        <p:nvSpPr>
          <p:cNvPr id="16" name="圆角矩形 15"/>
          <p:cNvSpPr/>
          <p:nvPr/>
        </p:nvSpPr>
        <p:spPr>
          <a:xfrm>
            <a:off x="4837303" y="4437112"/>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forward</a:t>
            </a:r>
          </a:p>
        </p:txBody>
      </p:sp>
      <p:sp>
        <p:nvSpPr>
          <p:cNvPr id="17" name="圆角矩形 16"/>
          <p:cNvSpPr/>
          <p:nvPr/>
        </p:nvSpPr>
        <p:spPr>
          <a:xfrm>
            <a:off x="4837303" y="5069819"/>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back</a:t>
            </a:r>
          </a:p>
        </p:txBody>
      </p:sp>
      <p:sp>
        <p:nvSpPr>
          <p:cNvPr id="18" name="圆角矩形 17"/>
          <p:cNvSpPr/>
          <p:nvPr/>
        </p:nvSpPr>
        <p:spPr>
          <a:xfrm>
            <a:off x="4837303" y="5611356"/>
            <a:ext cx="864659" cy="248575"/>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total</a:t>
            </a:r>
          </a:p>
        </p:txBody>
      </p:sp>
      <p:grpSp>
        <p:nvGrpSpPr>
          <p:cNvPr id="3" name="组合 2"/>
          <p:cNvGrpSpPr/>
          <p:nvPr/>
        </p:nvGrpSpPr>
        <p:grpSpPr>
          <a:xfrm>
            <a:off x="7596336" y="3520736"/>
            <a:ext cx="1379316" cy="2491661"/>
            <a:chOff x="10149253" y="4889056"/>
            <a:chExt cx="1379316" cy="2491661"/>
          </a:xfrm>
        </p:grpSpPr>
        <mc:AlternateContent xmlns:mc="http://schemas.openxmlformats.org/markup-compatibility/2006" xmlns:a14="http://schemas.microsoft.com/office/drawing/2010/main">
          <mc:Choice Requires="a14">
            <p:sp>
              <p:nvSpPr>
                <p:cNvPr id="19" name="圆角矩形 18"/>
                <p:cNvSpPr/>
                <p:nvPr/>
              </p:nvSpPr>
              <p:spPr>
                <a:xfrm>
                  <a:off x="10380212" y="4889056"/>
                  <a:ext cx="1148357" cy="64807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f>
                          <m:fPr>
                            <m:ctrlPr>
                              <a:rPr lang="en-US" altLang="zh-CN" sz="1600" i="1" dirty="0" smtClean="0">
                                <a:solidFill>
                                  <a:schemeClr val="tx1"/>
                                </a:solidFill>
                                <a:latin typeface="Cambria Math" panose="02040503050406030204" pitchFamily="18" charset="0"/>
                              </a:rPr>
                            </m:ctrlPr>
                          </m:fPr>
                          <m:num>
                            <m:r>
                              <a:rPr lang="en-US" altLang="zh-CN" sz="1600" b="0" i="1" dirty="0" smtClean="0">
                                <a:solidFill>
                                  <a:schemeClr val="tx1"/>
                                </a:solidFill>
                                <a:latin typeface="Cambria Math" panose="02040503050406030204" pitchFamily="18" charset="0"/>
                              </a:rPr>
                              <m:t>1</m:t>
                            </m:r>
                          </m:num>
                          <m:den>
                            <m:r>
                              <a:rPr lang="en-US" altLang="zh-CN" sz="1600" b="0" i="1" dirty="0" smtClean="0">
                                <a:solidFill>
                                  <a:schemeClr val="tx1"/>
                                </a:solidFill>
                                <a:latin typeface="Cambria Math" panose="02040503050406030204" pitchFamily="18" charset="0"/>
                              </a:rPr>
                              <m:t>2</m:t>
                            </m:r>
                          </m:den>
                        </m:f>
                        <m:f>
                          <m:fPr>
                            <m:ctrlPr>
                              <a:rPr lang="en-US" altLang="zh-CN" sz="1600" i="1" dirty="0" smtClean="0">
                                <a:solidFill>
                                  <a:schemeClr val="tx1"/>
                                </a:solidFill>
                                <a:latin typeface="Cambria Math" panose="02040503050406030204" pitchFamily="18" charset="0"/>
                              </a:rPr>
                            </m:ctrlPr>
                          </m:fPr>
                          <m:num>
                            <m:sSup>
                              <m:sSupPr>
                                <m:ctrlPr>
                                  <a:rPr lang="en-US" altLang="zh-CN" sz="1600" i="1" dirty="0" smtClean="0">
                                    <a:solidFill>
                                      <a:schemeClr val="tx1"/>
                                    </a:solidFill>
                                    <a:latin typeface="Cambria Math" panose="02040503050406030204" pitchFamily="18" charset="0"/>
                                  </a:rPr>
                                </m:ctrlPr>
                              </m:sSupPr>
                              <m:e>
                                <m:d>
                                  <m:dPr>
                                    <m:begChr m:val="|"/>
                                    <m:endChr m:val="|"/>
                                    <m:ctrlPr>
                                      <a:rPr lang="en-US" altLang="zh-CN" sz="160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𝑉</m:t>
                                    </m:r>
                                  </m:e>
                                </m:d>
                              </m:e>
                              <m:sup>
                                <m:r>
                                  <a:rPr lang="en-US" altLang="zh-CN" sz="1600" b="0" i="1" dirty="0" smtClean="0">
                                    <a:solidFill>
                                      <a:schemeClr val="tx1"/>
                                    </a:solidFill>
                                    <a:latin typeface="Cambria Math" panose="02040503050406030204" pitchFamily="18" charset="0"/>
                                  </a:rPr>
                                  <m:t>2</m:t>
                                </m:r>
                              </m:sup>
                            </m:sSup>
                            <m:r>
                              <m:rPr>
                                <m:nor/>
                              </m:rPr>
                              <a:rPr lang="en-US" altLang="zh-CN" sz="1600" dirty="0">
                                <a:solidFill>
                                  <a:schemeClr val="tx1"/>
                                </a:solidFill>
                                <a:latin typeface="Gill Sans MT" panose="020B0502020104020203" pitchFamily="34" charset="0"/>
                              </a:rPr>
                              <m:t> </m:t>
                            </m:r>
                          </m:num>
                          <m:den>
                            <m:r>
                              <a:rPr lang="en-US" altLang="zh-CN" sz="1600" i="1" dirty="0">
                                <a:solidFill>
                                  <a:schemeClr val="tx1"/>
                                </a:solidFill>
                                <a:latin typeface="Cambria Math" panose="02040503050406030204" pitchFamily="18" charset="0"/>
                              </a:rPr>
                              <m:t>𝑅</m:t>
                            </m:r>
                          </m:den>
                        </m:f>
                      </m:oMath>
                    </m:oMathPara>
                  </a14:m>
                  <a:endParaRPr lang="en-US" altLang="zh-CN" sz="1600" dirty="0" smtClean="0">
                    <a:solidFill>
                      <a:schemeClr val="tx1"/>
                    </a:solidFill>
                    <a:latin typeface="Gill Sans MT" panose="020B0502020104020203" pitchFamily="34" charset="0"/>
                  </a:endParaRPr>
                </a:p>
              </p:txBody>
            </p:sp>
          </mc:Choice>
          <mc:Fallback xmlns="">
            <p:sp>
              <p:nvSpPr>
                <p:cNvPr id="19" name="圆角矩形 18"/>
                <p:cNvSpPr>
                  <a:spLocks noRot="1" noChangeAspect="1" noMove="1" noResize="1" noEditPoints="1" noAdjustHandles="1" noChangeArrowheads="1" noChangeShapeType="1" noTextEdit="1"/>
                </p:cNvSpPr>
                <p:nvPr/>
              </p:nvSpPr>
              <p:spPr>
                <a:xfrm>
                  <a:off x="10380212" y="4889056"/>
                  <a:ext cx="1148357" cy="648072"/>
                </a:xfrm>
                <a:prstGeom prst="roundRect">
                  <a:avLst>
                    <a:gd name="adj" fmla="val 7310"/>
                  </a:avLst>
                </a:prstGeom>
                <a:blipFill>
                  <a:blip r:embed="rId8"/>
                  <a:stretch>
                    <a:fillRect/>
                  </a:stretch>
                </a:blipFill>
                <a:ln w="12700">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圆角矩形 19"/>
                <p:cNvSpPr/>
                <p:nvPr/>
              </p:nvSpPr>
              <p:spPr>
                <a:xfrm>
                  <a:off x="10149253" y="5652678"/>
                  <a:ext cx="1379316" cy="64807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zh-CN" sz="1600" i="1" dirty="0" smtClean="0">
                                <a:solidFill>
                                  <a:schemeClr val="tx1"/>
                                </a:solidFill>
                                <a:latin typeface="Cambria Math" panose="02040503050406030204" pitchFamily="18" charset="0"/>
                              </a:rPr>
                            </m:ctrlPr>
                          </m:sSupPr>
                          <m:e>
                            <m:r>
                              <a:rPr lang="en-US" altLang="zh-CN" sz="1600" b="0" i="1" dirty="0" smtClean="0">
                                <a:solidFill>
                                  <a:schemeClr val="tx1"/>
                                </a:solidFill>
                                <a:latin typeface="Cambria Math" panose="02040503050406030204" pitchFamily="18" charset="0"/>
                              </a:rPr>
                              <m:t>(</m:t>
                            </m:r>
                            <m:d>
                              <m:dPr>
                                <m:begChr m:val="|"/>
                                <m:endChr m:val="|"/>
                                <m:ctrlPr>
                                  <a:rPr lang="en-US" altLang="zh-CN" sz="1600" i="1" dirty="0">
                                    <a:solidFill>
                                      <a:schemeClr val="tx1"/>
                                    </a:solidFill>
                                    <a:latin typeface="Cambria Math" panose="02040503050406030204" pitchFamily="18" charset="0"/>
                                  </a:rPr>
                                </m:ctrlPr>
                              </m:dPr>
                              <m:e>
                                <m:r>
                                  <m:rPr>
                                    <m:sty m:val="p"/>
                                  </m:rPr>
                                  <a:rPr lang="en-US" altLang="zh-CN" sz="1600" i="1" dirty="0" smtClean="0">
                                    <a:solidFill>
                                      <a:schemeClr val="tx1"/>
                                    </a:solidFill>
                                    <a:latin typeface="Cambria Math" panose="02040503050406030204" pitchFamily="18" charset="0"/>
                                  </a:rPr>
                                  <m:t>Γ</m:t>
                                </m:r>
                              </m:e>
                            </m:d>
                          </m:e>
                          <m:sup>
                            <m:r>
                              <a:rPr lang="en-US" altLang="zh-CN" sz="1600" i="1" dirty="0">
                                <a:solidFill>
                                  <a:schemeClr val="tx1"/>
                                </a:solidFill>
                                <a:latin typeface="Cambria Math" panose="02040503050406030204" pitchFamily="18" charset="0"/>
                              </a:rPr>
                              <m:t>2</m:t>
                            </m:r>
                          </m:sup>
                        </m:sSup>
                        <m:r>
                          <a:rPr lang="en-US" altLang="zh-CN" sz="1600" b="0" i="1" dirty="0" smtClean="0">
                            <a:solidFill>
                              <a:schemeClr val="tx1"/>
                            </a:solidFill>
                            <a:latin typeface="Cambria Math" panose="02040503050406030204" pitchFamily="18" charset="0"/>
                          </a:rPr>
                          <m:t>)</m:t>
                        </m:r>
                        <m:f>
                          <m:fPr>
                            <m:ctrlPr>
                              <a:rPr lang="en-US" altLang="zh-CN" sz="1600" i="1" dirty="0" smtClean="0">
                                <a:solidFill>
                                  <a:schemeClr val="tx1"/>
                                </a:solidFill>
                                <a:latin typeface="Cambria Math" panose="02040503050406030204" pitchFamily="18" charset="0"/>
                              </a:rPr>
                            </m:ctrlPr>
                          </m:fPr>
                          <m:num>
                            <m:sSup>
                              <m:sSupPr>
                                <m:ctrlPr>
                                  <a:rPr lang="en-US" altLang="zh-CN" sz="1600" i="1" dirty="0" smtClean="0">
                                    <a:solidFill>
                                      <a:schemeClr val="tx1"/>
                                    </a:solidFill>
                                    <a:latin typeface="Cambria Math" panose="02040503050406030204" pitchFamily="18" charset="0"/>
                                  </a:rPr>
                                </m:ctrlPr>
                              </m:sSupPr>
                              <m:e>
                                <m:d>
                                  <m:dPr>
                                    <m:begChr m:val="|"/>
                                    <m:endChr m:val="|"/>
                                    <m:ctrlPr>
                                      <a:rPr lang="en-US" altLang="zh-CN" sz="1600" i="1" dirty="0" smtClean="0">
                                        <a:solidFill>
                                          <a:schemeClr val="tx1"/>
                                        </a:solidFill>
                                        <a:latin typeface="Cambria Math" panose="02040503050406030204" pitchFamily="18" charset="0"/>
                                      </a:rPr>
                                    </m:ctrlPr>
                                  </m:dPr>
                                  <m:e>
                                    <m:r>
                                      <a:rPr lang="en-US" altLang="zh-CN" sz="1600" b="0" i="1" dirty="0" smtClean="0">
                                        <a:solidFill>
                                          <a:schemeClr val="tx1"/>
                                        </a:solidFill>
                                        <a:latin typeface="Cambria Math" panose="02040503050406030204" pitchFamily="18" charset="0"/>
                                      </a:rPr>
                                      <m:t>𝑉</m:t>
                                    </m:r>
                                  </m:e>
                                </m:d>
                              </m:e>
                              <m:sup>
                                <m:r>
                                  <a:rPr lang="en-US" altLang="zh-CN" sz="1600" b="0" i="1" dirty="0" smtClean="0">
                                    <a:solidFill>
                                      <a:schemeClr val="tx1"/>
                                    </a:solidFill>
                                    <a:latin typeface="Cambria Math" panose="02040503050406030204" pitchFamily="18" charset="0"/>
                                  </a:rPr>
                                  <m:t>2</m:t>
                                </m:r>
                              </m:sup>
                            </m:sSup>
                            <m:r>
                              <m:rPr>
                                <m:nor/>
                              </m:rPr>
                              <a:rPr lang="en-US" altLang="zh-CN" sz="1600" dirty="0">
                                <a:solidFill>
                                  <a:schemeClr val="tx1"/>
                                </a:solidFill>
                                <a:latin typeface="Gill Sans MT" panose="020B0502020104020203" pitchFamily="34" charset="0"/>
                              </a:rPr>
                              <m:t> </m:t>
                            </m:r>
                          </m:num>
                          <m:den>
                            <m:r>
                              <a:rPr lang="en-US" altLang="zh-CN" sz="1600" b="0" i="1" dirty="0" smtClean="0">
                                <a:solidFill>
                                  <a:schemeClr val="tx1"/>
                                </a:solidFill>
                                <a:latin typeface="Cambria Math" panose="02040503050406030204" pitchFamily="18" charset="0"/>
                              </a:rPr>
                              <m:t>2</m:t>
                            </m:r>
                            <m:r>
                              <a:rPr lang="en-US" altLang="zh-CN" sz="1600" i="1" dirty="0">
                                <a:solidFill>
                                  <a:schemeClr val="tx1"/>
                                </a:solidFill>
                                <a:latin typeface="Cambria Math" panose="02040503050406030204" pitchFamily="18" charset="0"/>
                              </a:rPr>
                              <m:t>𝑅</m:t>
                            </m:r>
                          </m:den>
                        </m:f>
                      </m:oMath>
                    </m:oMathPara>
                  </a14:m>
                  <a:endParaRPr lang="en-US" altLang="zh-CN" sz="1600" dirty="0" smtClean="0">
                    <a:solidFill>
                      <a:schemeClr val="tx1"/>
                    </a:solidFill>
                    <a:latin typeface="Gill Sans MT" panose="020B0502020104020203" pitchFamily="34" charset="0"/>
                  </a:endParaRPr>
                </a:p>
              </p:txBody>
            </p:sp>
          </mc:Choice>
          <mc:Fallback xmlns="">
            <p:sp>
              <p:nvSpPr>
                <p:cNvPr id="20" name="圆角矩形 19"/>
                <p:cNvSpPr>
                  <a:spLocks noRot="1" noChangeAspect="1" noMove="1" noResize="1" noEditPoints="1" noAdjustHandles="1" noChangeArrowheads="1" noChangeShapeType="1" noTextEdit="1"/>
                </p:cNvSpPr>
                <p:nvPr/>
              </p:nvSpPr>
              <p:spPr>
                <a:xfrm>
                  <a:off x="10149253" y="5652678"/>
                  <a:ext cx="1379316" cy="648072"/>
                </a:xfrm>
                <a:prstGeom prst="roundRect">
                  <a:avLst>
                    <a:gd name="adj" fmla="val 7310"/>
                  </a:avLst>
                </a:prstGeom>
                <a:blipFill>
                  <a:blip r:embed="rId9"/>
                  <a:stretch>
                    <a:fillRect/>
                  </a:stretch>
                </a:blipFill>
                <a:ln w="12700">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圆角矩形 20"/>
                <p:cNvSpPr/>
                <p:nvPr/>
              </p:nvSpPr>
              <p:spPr>
                <a:xfrm>
                  <a:off x="10149253" y="6780875"/>
                  <a:ext cx="1379316" cy="599842"/>
                </a:xfrm>
                <a:prstGeom prst="roundRect">
                  <a:avLst>
                    <a:gd name="adj" fmla="val 7310"/>
                  </a:avLst>
                </a:prstGeom>
                <a:solidFill>
                  <a:srgbClr val="92D05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sSup>
                          <m:sSupPr>
                            <m:ctrlPr>
                              <a:rPr lang="en-US" altLang="zh-CN" sz="1400" i="1" dirty="0" smtClean="0">
                                <a:solidFill>
                                  <a:schemeClr val="tx1"/>
                                </a:solidFill>
                                <a:latin typeface="Cambria Math" panose="02040503050406030204" pitchFamily="18" charset="0"/>
                              </a:rPr>
                            </m:ctrlPr>
                          </m:sSupPr>
                          <m:e>
                            <m:r>
                              <a:rPr lang="en-US" altLang="zh-CN" sz="1400" b="0" i="1" dirty="0" smtClean="0">
                                <a:solidFill>
                                  <a:schemeClr val="tx1"/>
                                </a:solidFill>
                                <a:latin typeface="Cambria Math" panose="02040503050406030204" pitchFamily="18" charset="0"/>
                              </a:rPr>
                              <m:t>(</m:t>
                            </m:r>
                            <m:r>
                              <a:rPr lang="en-US" altLang="zh-CN" sz="1400" i="1" dirty="0">
                                <a:solidFill>
                                  <a:schemeClr val="tx1"/>
                                </a:solidFill>
                                <a:latin typeface="Cambria Math" panose="02040503050406030204" pitchFamily="18" charset="0"/>
                              </a:rPr>
                              <m:t>1</m:t>
                            </m:r>
                            <m:r>
                              <a:rPr lang="en-US" altLang="zh-CN" sz="1400" i="1" dirty="0" smtClean="0">
                                <a:solidFill>
                                  <a:schemeClr val="tx1"/>
                                </a:solidFill>
                                <a:latin typeface="Cambria Math" panose="02040503050406030204" pitchFamily="18" charset="0"/>
                              </a:rPr>
                              <m:t>−</m:t>
                            </m:r>
                            <m:d>
                              <m:dPr>
                                <m:begChr m:val="|"/>
                                <m:endChr m:val="|"/>
                                <m:ctrlPr>
                                  <a:rPr lang="en-US" altLang="zh-CN" sz="1400" i="1" dirty="0">
                                    <a:solidFill>
                                      <a:schemeClr val="tx1"/>
                                    </a:solidFill>
                                    <a:latin typeface="Cambria Math" panose="02040503050406030204" pitchFamily="18" charset="0"/>
                                  </a:rPr>
                                </m:ctrlPr>
                              </m:dPr>
                              <m:e>
                                <m:r>
                                  <m:rPr>
                                    <m:sty m:val="p"/>
                                  </m:rPr>
                                  <a:rPr lang="en-US" altLang="zh-CN" sz="1400" i="1" dirty="0" smtClean="0">
                                    <a:solidFill>
                                      <a:schemeClr val="tx1"/>
                                    </a:solidFill>
                                    <a:latin typeface="Cambria Math" panose="02040503050406030204" pitchFamily="18" charset="0"/>
                                  </a:rPr>
                                  <m:t>Γ</m:t>
                                </m:r>
                              </m:e>
                            </m:d>
                          </m:e>
                          <m:sup>
                            <m:r>
                              <a:rPr lang="en-US" altLang="zh-CN" sz="1400" i="1" dirty="0">
                                <a:solidFill>
                                  <a:schemeClr val="tx1"/>
                                </a:solidFill>
                                <a:latin typeface="Cambria Math" panose="02040503050406030204" pitchFamily="18" charset="0"/>
                              </a:rPr>
                              <m:t>2</m:t>
                            </m:r>
                          </m:sup>
                        </m:sSup>
                        <m:r>
                          <a:rPr lang="en-US" altLang="zh-CN" sz="1400" b="0" i="1" dirty="0" smtClean="0">
                            <a:solidFill>
                              <a:schemeClr val="tx1"/>
                            </a:solidFill>
                            <a:latin typeface="Cambria Math" panose="02040503050406030204" pitchFamily="18" charset="0"/>
                          </a:rPr>
                          <m:t>)</m:t>
                        </m:r>
                        <m:f>
                          <m:fPr>
                            <m:ctrlPr>
                              <a:rPr lang="en-US" altLang="zh-CN" sz="1400" i="1" dirty="0" smtClean="0">
                                <a:solidFill>
                                  <a:schemeClr val="tx1"/>
                                </a:solidFill>
                                <a:latin typeface="Cambria Math" panose="02040503050406030204" pitchFamily="18" charset="0"/>
                              </a:rPr>
                            </m:ctrlPr>
                          </m:fPr>
                          <m:num>
                            <m:sSup>
                              <m:sSupPr>
                                <m:ctrlPr>
                                  <a:rPr lang="en-US" altLang="zh-CN" sz="1400" i="1" dirty="0" smtClean="0">
                                    <a:solidFill>
                                      <a:schemeClr val="tx1"/>
                                    </a:solidFill>
                                    <a:latin typeface="Cambria Math" panose="02040503050406030204" pitchFamily="18" charset="0"/>
                                  </a:rPr>
                                </m:ctrlPr>
                              </m:sSupPr>
                              <m:e>
                                <m:d>
                                  <m:dPr>
                                    <m:begChr m:val="|"/>
                                    <m:endChr m:val="|"/>
                                    <m:ctrlPr>
                                      <a:rPr lang="en-US" altLang="zh-CN" sz="1400" i="1" dirty="0" smtClean="0">
                                        <a:solidFill>
                                          <a:schemeClr val="tx1"/>
                                        </a:solidFill>
                                        <a:latin typeface="Cambria Math" panose="02040503050406030204" pitchFamily="18" charset="0"/>
                                      </a:rPr>
                                    </m:ctrlPr>
                                  </m:dPr>
                                  <m:e>
                                    <m:r>
                                      <a:rPr lang="en-US" altLang="zh-CN" sz="1400" b="0" i="1" dirty="0" smtClean="0">
                                        <a:solidFill>
                                          <a:schemeClr val="tx1"/>
                                        </a:solidFill>
                                        <a:latin typeface="Cambria Math" panose="02040503050406030204" pitchFamily="18" charset="0"/>
                                      </a:rPr>
                                      <m:t>𝑉</m:t>
                                    </m:r>
                                  </m:e>
                                </m:d>
                              </m:e>
                              <m:sup>
                                <m:r>
                                  <a:rPr lang="en-US" altLang="zh-CN" sz="1400" b="0" i="1" dirty="0" smtClean="0">
                                    <a:solidFill>
                                      <a:schemeClr val="tx1"/>
                                    </a:solidFill>
                                    <a:latin typeface="Cambria Math" panose="02040503050406030204" pitchFamily="18" charset="0"/>
                                  </a:rPr>
                                  <m:t>2</m:t>
                                </m:r>
                              </m:sup>
                            </m:sSup>
                            <m:r>
                              <m:rPr>
                                <m:nor/>
                              </m:rPr>
                              <a:rPr lang="en-US" altLang="zh-CN" sz="1400" dirty="0">
                                <a:solidFill>
                                  <a:schemeClr val="tx1"/>
                                </a:solidFill>
                                <a:latin typeface="Gill Sans MT" panose="020B0502020104020203" pitchFamily="34" charset="0"/>
                              </a:rPr>
                              <m:t> </m:t>
                            </m:r>
                          </m:num>
                          <m:den>
                            <m:r>
                              <a:rPr lang="en-US" altLang="zh-CN" sz="1400" b="0" i="1" dirty="0" smtClean="0">
                                <a:solidFill>
                                  <a:schemeClr val="tx1"/>
                                </a:solidFill>
                                <a:latin typeface="Cambria Math" panose="02040503050406030204" pitchFamily="18" charset="0"/>
                              </a:rPr>
                              <m:t>2</m:t>
                            </m:r>
                            <m:r>
                              <a:rPr lang="en-US" altLang="zh-CN" sz="1400" i="1" dirty="0">
                                <a:solidFill>
                                  <a:schemeClr val="tx1"/>
                                </a:solidFill>
                                <a:latin typeface="Cambria Math" panose="02040503050406030204" pitchFamily="18" charset="0"/>
                              </a:rPr>
                              <m:t>𝑅</m:t>
                            </m:r>
                          </m:den>
                        </m:f>
                      </m:oMath>
                    </m:oMathPara>
                  </a14:m>
                  <a:endParaRPr lang="en-US" altLang="zh-CN" sz="1400" dirty="0" smtClean="0">
                    <a:solidFill>
                      <a:schemeClr val="tx1"/>
                    </a:solidFill>
                    <a:latin typeface="Gill Sans MT" panose="020B0502020104020203" pitchFamily="34" charset="0"/>
                  </a:endParaRPr>
                </a:p>
              </p:txBody>
            </p:sp>
          </mc:Choice>
          <mc:Fallback xmlns="">
            <p:sp>
              <p:nvSpPr>
                <p:cNvPr id="21" name="圆角矩形 20"/>
                <p:cNvSpPr>
                  <a:spLocks noRot="1" noChangeAspect="1" noMove="1" noResize="1" noEditPoints="1" noAdjustHandles="1" noChangeArrowheads="1" noChangeShapeType="1" noTextEdit="1"/>
                </p:cNvSpPr>
                <p:nvPr/>
              </p:nvSpPr>
              <p:spPr>
                <a:xfrm>
                  <a:off x="10149253" y="6780875"/>
                  <a:ext cx="1379316" cy="599842"/>
                </a:xfrm>
                <a:prstGeom prst="roundRect">
                  <a:avLst>
                    <a:gd name="adj" fmla="val 7310"/>
                  </a:avLst>
                </a:prstGeom>
                <a:blipFill>
                  <a:blip r:embed="rId10"/>
                  <a:stretch>
                    <a:fillRect/>
                  </a:stretch>
                </a:blipFill>
                <a:ln w="12700">
                  <a:noFill/>
                  <a:prstDash val="dash"/>
                </a:ln>
              </p:spPr>
              <p:txBody>
                <a:bodyPr/>
                <a:lstStyle/>
                <a:p>
                  <a:r>
                    <a:rPr lang="zh-CN" altLang="en-US">
                      <a:noFill/>
                    </a:rPr>
                    <a:t> </a:t>
                  </a:r>
                </a:p>
              </p:txBody>
            </p:sp>
          </mc:Fallback>
        </mc:AlternateContent>
      </p:grpSp>
      <p:cxnSp>
        <p:nvCxnSpPr>
          <p:cNvPr id="8" name="直接箭头连接符 7"/>
          <p:cNvCxnSpPr/>
          <p:nvPr/>
        </p:nvCxnSpPr>
        <p:spPr>
          <a:xfrm flipV="1">
            <a:off x="7092280" y="3865037"/>
            <a:ext cx="628800" cy="69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239517" y="4647613"/>
            <a:ext cx="356819" cy="21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7769442" y="1545257"/>
            <a:ext cx="1259632" cy="1864703"/>
          </a:xfrm>
          <a:prstGeom prst="roundRect">
            <a:avLst>
              <a:gd name="adj" fmla="val 7310"/>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dirty="0" smtClean="0">
                <a:solidFill>
                  <a:schemeClr val="tx1"/>
                </a:solidFill>
                <a:latin typeface="Gill Sans MT" panose="020B0502020104020203" pitchFamily="34" charset="0"/>
              </a:rPr>
              <a:t>Did you see the connection to circuit theory? Why in circuit, we do not discuss reflection???</a:t>
            </a:r>
          </a:p>
        </p:txBody>
      </p:sp>
      <p:cxnSp>
        <p:nvCxnSpPr>
          <p:cNvPr id="33" name="直接箭头连接符 32"/>
          <p:cNvCxnSpPr/>
          <p:nvPr/>
        </p:nvCxnSpPr>
        <p:spPr>
          <a:xfrm>
            <a:off x="7386208" y="5720274"/>
            <a:ext cx="334872" cy="86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左大括号 27"/>
          <p:cNvSpPr/>
          <p:nvPr/>
        </p:nvSpPr>
        <p:spPr>
          <a:xfrm>
            <a:off x="4639368" y="4545090"/>
            <a:ext cx="108852" cy="1261738"/>
          </a:xfrm>
          <a:prstGeom prst="leftBrace">
            <a:avLst>
              <a:gd name="adj1" fmla="val 3605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8" name="直接箭头连接符 37"/>
          <p:cNvCxnSpPr/>
          <p:nvPr/>
        </p:nvCxnSpPr>
        <p:spPr>
          <a:xfrm>
            <a:off x="2949664" y="4036731"/>
            <a:ext cx="1744130" cy="90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between Lossy Media</a:t>
            </a:r>
          </a:p>
        </p:txBody>
      </p:sp>
      <p:pic>
        <p:nvPicPr>
          <p:cNvPr id="4" name="Picture 3"/>
          <p:cNvPicPr>
            <a:picLocks noChangeAspect="1"/>
          </p:cNvPicPr>
          <p:nvPr/>
        </p:nvPicPr>
        <p:blipFill>
          <a:blip r:embed="rId2" cstate="print"/>
          <a:stretch>
            <a:fillRect/>
          </a:stretch>
        </p:blipFill>
        <p:spPr>
          <a:xfrm>
            <a:off x="2123728" y="1772816"/>
            <a:ext cx="5170481" cy="3456384"/>
          </a:xfrm>
          <a:prstGeom prst="rect">
            <a:avLst/>
          </a:prstGeom>
        </p:spPr>
      </p:pic>
      <p:sp>
        <p:nvSpPr>
          <p:cNvPr id="5" name="TextBox 4"/>
          <p:cNvSpPr txBox="1"/>
          <p:nvPr/>
        </p:nvSpPr>
        <p:spPr>
          <a:xfrm>
            <a:off x="6047871" y="3212976"/>
            <a:ext cx="857256" cy="461665"/>
          </a:xfrm>
          <a:prstGeom prst="rect">
            <a:avLst/>
          </a:prstGeom>
          <a:noFill/>
        </p:spPr>
        <p:txBody>
          <a:bodyPr wrap="square" rtlCol="0">
            <a:spAutoFit/>
          </a:bodyPr>
          <a:lstStyle/>
          <a:p>
            <a:r>
              <a:rPr lang="en-US" altLang="zh-CN" sz="2400" b="1" i="1" dirty="0" err="1"/>
              <a:t>Lossy</a:t>
            </a:r>
            <a:endParaRPr lang="zh-CN" altLang="en-US" sz="2400" b="1" i="1" dirty="0"/>
          </a:p>
        </p:txBody>
      </p:sp>
      <p:sp>
        <p:nvSpPr>
          <p:cNvPr id="3" name="灯片编号占位符 2">
            <a:extLst>
              <a:ext uri="{FF2B5EF4-FFF2-40B4-BE49-F238E27FC236}">
                <a16:creationId xmlns:a16="http://schemas.microsoft.com/office/drawing/2014/main" id="{58DC60BF-AF88-422F-A0FA-54470E12650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11</a:t>
            </a:fld>
            <a:endParaRPr lang="en-US"/>
          </a:p>
        </p:txBody>
      </p:sp>
      <p:sp>
        <p:nvSpPr>
          <p:cNvPr id="6" name="TextBox 4">
            <a:extLst>
              <a:ext uri="{FF2B5EF4-FFF2-40B4-BE49-F238E27FC236}">
                <a16:creationId xmlns:a16="http://schemas.microsoft.com/office/drawing/2014/main" id="{C5561FC6-88BE-452D-B6B6-7665AE8836C2}"/>
              </a:ext>
            </a:extLst>
          </p:cNvPr>
          <p:cNvSpPr txBox="1"/>
          <p:nvPr/>
        </p:nvSpPr>
        <p:spPr>
          <a:xfrm>
            <a:off x="2303455" y="3212976"/>
            <a:ext cx="857256" cy="461665"/>
          </a:xfrm>
          <a:prstGeom prst="rect">
            <a:avLst/>
          </a:prstGeom>
          <a:noFill/>
        </p:spPr>
        <p:txBody>
          <a:bodyPr wrap="square" rtlCol="0">
            <a:spAutoFit/>
          </a:bodyPr>
          <a:lstStyle/>
          <a:p>
            <a:r>
              <a:rPr lang="en-US" altLang="zh-CN" sz="2400" b="1" i="1" dirty="0" err="1"/>
              <a:t>Lossy</a:t>
            </a:r>
            <a:endParaRPr lang="zh-CN" altLang="en-US" sz="2400" b="1" i="1" dirty="0"/>
          </a:p>
        </p:txBody>
      </p:sp>
      <p:sp>
        <p:nvSpPr>
          <p:cNvPr id="7" name="矩形 6"/>
          <p:cNvSpPr/>
          <p:nvPr/>
        </p:nvSpPr>
        <p:spPr>
          <a:xfrm>
            <a:off x="3383575" y="4653136"/>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936439" y="4653136"/>
            <a:ext cx="108012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H="1" flipV="1">
            <a:off x="4247671" y="5013176"/>
            <a:ext cx="720080" cy="864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967751" y="4965144"/>
            <a:ext cx="1832784" cy="912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95536" y="6021288"/>
            <a:ext cx="7560840" cy="764704"/>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Loss represented here is also called </a:t>
            </a:r>
            <a:r>
              <a:rPr lang="en-US" altLang="zh-CN" sz="1600" dirty="0" err="1" smtClean="0">
                <a:solidFill>
                  <a:schemeClr val="tx1"/>
                </a:solidFill>
                <a:latin typeface="Gill Sans MT" panose="020B0502020104020203" pitchFamily="34" charset="0"/>
              </a:rPr>
              <a:t>ohmic</a:t>
            </a:r>
            <a:r>
              <a:rPr lang="en-US" altLang="zh-CN" sz="1600" dirty="0" smtClean="0">
                <a:solidFill>
                  <a:schemeClr val="tx1"/>
                </a:solidFill>
                <a:latin typeface="Gill Sans MT" panose="020B0502020104020203" pitchFamily="34" charset="0"/>
              </a:rPr>
              <a:t> loss, although it is from a dielectric material. </a:t>
            </a:r>
          </a:p>
          <a:p>
            <a:pPr algn="just">
              <a:lnSpc>
                <a:spcPct val="150000"/>
              </a:lnSpc>
            </a:pPr>
            <a:r>
              <a:rPr lang="en-US" altLang="zh-CN" sz="1600" dirty="0" smtClean="0">
                <a:solidFill>
                  <a:schemeClr val="tx1"/>
                </a:solidFill>
                <a:latin typeface="Gill Sans MT" panose="020B0502020104020203" pitchFamily="34" charset="0"/>
              </a:rPr>
              <a:t>It is so due to collision of conductive particles, hence EM energy transfers into heat.</a:t>
            </a:r>
          </a:p>
        </p:txBody>
      </p:sp>
      <p:pic>
        <p:nvPicPr>
          <p:cNvPr id="15" name="Picture 5"/>
          <p:cNvPicPr>
            <a:picLocks noChangeAspect="1"/>
          </p:cNvPicPr>
          <p:nvPr/>
        </p:nvPicPr>
        <p:blipFill rotWithShape="1">
          <a:blip r:embed="rId3" cstate="print"/>
          <a:srcRect t="3929" r="53371"/>
          <a:stretch/>
        </p:blipFill>
        <p:spPr>
          <a:xfrm>
            <a:off x="1851320" y="5326016"/>
            <a:ext cx="1761526" cy="323056"/>
          </a:xfrm>
          <a:prstGeom prst="rect">
            <a:avLst/>
          </a:prstGeom>
        </p:spPr>
      </p:pic>
      <p:pic>
        <p:nvPicPr>
          <p:cNvPr id="16" name="Picture 5"/>
          <p:cNvPicPr>
            <a:picLocks noChangeAspect="1"/>
          </p:cNvPicPr>
          <p:nvPr/>
        </p:nvPicPr>
        <p:blipFill rotWithShape="1">
          <a:blip r:embed="rId3" cstate="print"/>
          <a:srcRect l="51465" t="-1862"/>
          <a:stretch/>
        </p:blipFill>
        <p:spPr>
          <a:xfrm>
            <a:off x="6015223" y="5373216"/>
            <a:ext cx="1833534" cy="342528"/>
          </a:xfrm>
          <a:prstGeom prst="rect">
            <a:avLst/>
          </a:prstGeom>
        </p:spPr>
      </p:pic>
      <p:sp>
        <p:nvSpPr>
          <p:cNvPr id="17" name="圆角矩形 16"/>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4059028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Expressions and Solutions</a:t>
            </a:r>
          </a:p>
        </p:txBody>
      </p:sp>
      <p:grpSp>
        <p:nvGrpSpPr>
          <p:cNvPr id="41" name="组合 40"/>
          <p:cNvGrpSpPr/>
          <p:nvPr/>
        </p:nvGrpSpPr>
        <p:grpSpPr>
          <a:xfrm>
            <a:off x="2328418" y="1289327"/>
            <a:ext cx="3993324" cy="332656"/>
            <a:chOff x="251520" y="5266392"/>
            <a:chExt cx="3993324" cy="332656"/>
          </a:xfrm>
        </p:grpSpPr>
        <p:sp>
          <p:nvSpPr>
            <p:cNvPr id="19" name="圆角矩形 18"/>
            <p:cNvSpPr/>
            <p:nvPr/>
          </p:nvSpPr>
          <p:spPr>
            <a:xfrm>
              <a:off x="251520" y="5266392"/>
              <a:ext cx="3993324" cy="33265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zh-CN" sz="1600" dirty="0" smtClean="0">
                  <a:solidFill>
                    <a:schemeClr val="tx1"/>
                  </a:solidFill>
                  <a:latin typeface="Gill Sans MT" panose="020B0502020104020203" pitchFamily="34" charset="0"/>
                </a:rPr>
                <a:t>7.66</a:t>
              </a:r>
            </a:p>
          </p:txBody>
        </p:sp>
        <p:pic>
          <p:nvPicPr>
            <p:cNvPr id="6" name="Picture 5"/>
            <p:cNvPicPr>
              <a:picLocks noChangeAspect="1"/>
            </p:cNvPicPr>
            <p:nvPr/>
          </p:nvPicPr>
          <p:blipFill>
            <a:blip r:embed="rId3" cstate="print">
              <a:clrChange>
                <a:clrFrom>
                  <a:srgbClr val="FFFFFF"/>
                </a:clrFrom>
                <a:clrTo>
                  <a:srgbClr val="FFFFFF">
                    <a:alpha val="0"/>
                  </a:srgbClr>
                </a:clrTo>
              </a:clrChange>
            </a:blip>
            <a:stretch>
              <a:fillRect/>
            </a:stretch>
          </p:blipFill>
          <p:spPr>
            <a:xfrm>
              <a:off x="342712" y="5298000"/>
              <a:ext cx="3149168" cy="280315"/>
            </a:xfrm>
            <a:prstGeom prst="rect">
              <a:avLst/>
            </a:prstGeom>
          </p:spPr>
        </p:pic>
      </p:grpSp>
      <p:sp>
        <p:nvSpPr>
          <p:cNvPr id="3" name="TextBox 2"/>
          <p:cNvSpPr txBox="1"/>
          <p:nvPr/>
        </p:nvSpPr>
        <p:spPr>
          <a:xfrm>
            <a:off x="7433864" y="5233392"/>
            <a:ext cx="1371600" cy="461665"/>
          </a:xfrm>
          <a:prstGeom prst="rect">
            <a:avLst/>
          </a:prstGeom>
          <a:noFill/>
        </p:spPr>
        <p:txBody>
          <a:bodyPr wrap="square" rtlCol="0">
            <a:spAutoFit/>
          </a:bodyPr>
          <a:lstStyle/>
          <a:p>
            <a:pPr algn="ctr"/>
            <a:r>
              <a:rPr lang="en-US" sz="2400" dirty="0">
                <a:latin typeface="Gill Sans MT" panose="020B0502020104020203" pitchFamily="34" charset="0"/>
              </a:rPr>
              <a:t>Complex</a:t>
            </a:r>
          </a:p>
        </p:txBody>
      </p:sp>
      <p:sp>
        <p:nvSpPr>
          <p:cNvPr id="8" name="TextBox 7"/>
          <p:cNvSpPr txBox="1"/>
          <p:nvPr/>
        </p:nvSpPr>
        <p:spPr>
          <a:xfrm>
            <a:off x="7433864" y="6177060"/>
            <a:ext cx="1371600" cy="461665"/>
          </a:xfrm>
          <a:prstGeom prst="rect">
            <a:avLst/>
          </a:prstGeom>
          <a:noFill/>
        </p:spPr>
        <p:txBody>
          <a:bodyPr wrap="square" rtlCol="0">
            <a:spAutoFit/>
          </a:bodyPr>
          <a:lstStyle/>
          <a:p>
            <a:pPr algn="ctr"/>
            <a:r>
              <a:rPr lang="en-US" altLang="zh-CN" sz="2400" dirty="0">
                <a:latin typeface="Gill Sans MT" panose="020B0502020104020203" pitchFamily="34" charset="0"/>
              </a:rPr>
              <a:t>Complex</a:t>
            </a:r>
          </a:p>
        </p:txBody>
      </p:sp>
      <p:sp>
        <p:nvSpPr>
          <p:cNvPr id="9" name="TextBox 8"/>
          <p:cNvSpPr txBox="1"/>
          <p:nvPr/>
        </p:nvSpPr>
        <p:spPr>
          <a:xfrm>
            <a:off x="7452640" y="2314566"/>
            <a:ext cx="1744396" cy="1938992"/>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Boundary conditions</a:t>
            </a:r>
            <a:r>
              <a:rPr lang="zh-CN" altLang="en-US"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b="1" i="1" dirty="0" smtClean="0">
                <a:latin typeface="Times New Roman" panose="02020603050405020304" pitchFamily="18" charset="0"/>
                <a:cs typeface="Times New Roman" panose="02020603050405020304" pitchFamily="18" charset="0"/>
              </a:rPr>
              <a:t>E</a:t>
            </a:r>
            <a:r>
              <a:rPr lang="en-US" sz="2000" b="1" i="1" baseline="-25000" dirty="0" smtClean="0">
                <a:latin typeface="Times New Roman" panose="02020603050405020304" pitchFamily="18" charset="0"/>
                <a:cs typeface="Times New Roman" panose="02020603050405020304" pitchFamily="18" charset="0"/>
              </a:rPr>
              <a:t>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and </a:t>
            </a:r>
            <a:r>
              <a:rPr lang="en-US" sz="2000" b="1" i="1" dirty="0" err="1">
                <a:latin typeface="Times New Roman" panose="02020603050405020304" pitchFamily="18" charset="0"/>
                <a:cs typeface="Times New Roman" panose="02020603050405020304" pitchFamily="18" charset="0"/>
              </a:rPr>
              <a:t>H</a:t>
            </a:r>
            <a:r>
              <a:rPr lang="en-US" sz="2000" b="1" i="1" baseline="-25000" dirty="0" err="1">
                <a:latin typeface="Times New Roman" panose="02020603050405020304" pitchFamily="18" charset="0"/>
                <a:cs typeface="Times New Roman" panose="02020603050405020304" pitchFamily="18" charset="0"/>
              </a:rPr>
              <a:t>t</a:t>
            </a:r>
            <a:r>
              <a:rPr lang="en-US"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are </a:t>
            </a:r>
            <a:r>
              <a:rPr lang="en-US" sz="2000" b="1" dirty="0" smtClean="0">
                <a:latin typeface="Times New Roman" panose="02020603050405020304" pitchFamily="18" charset="0"/>
                <a:cs typeface="Times New Roman" panose="02020603050405020304" pitchFamily="18" charset="0"/>
              </a:rPr>
              <a:t>continuous across B.C</a:t>
            </a:r>
          </a:p>
          <a:p>
            <a:r>
              <a:rPr lang="en-US" altLang="zh-CN" sz="2000" b="1" dirty="0">
                <a:latin typeface="Times New Roman" panose="02020603050405020304" pitchFamily="18" charset="0"/>
                <a:cs typeface="Times New Roman" panose="02020603050405020304" pitchFamily="18" charset="0"/>
              </a:rPr>
              <a:t>at </a:t>
            </a:r>
            <a:r>
              <a:rPr lang="en-US" altLang="zh-CN" sz="2000" b="1" i="1" dirty="0">
                <a:latin typeface="Times New Roman" panose="02020603050405020304" pitchFamily="18" charset="0"/>
                <a:cs typeface="Times New Roman" panose="02020603050405020304" pitchFamily="18" charset="0"/>
              </a:rPr>
              <a:t>z </a:t>
            </a:r>
            <a:r>
              <a:rPr lang="en-US" altLang="zh-CN" sz="2000" b="1" dirty="0">
                <a:latin typeface="Times New Roman" panose="02020603050405020304" pitchFamily="18" charset="0"/>
                <a:cs typeface="Times New Roman" panose="02020603050405020304" pitchFamily="18" charset="0"/>
              </a:rPr>
              <a:t>= 0:</a:t>
            </a:r>
            <a:endParaRPr lang="en-US" sz="20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741743" y="1993103"/>
            <a:ext cx="1190600" cy="461665"/>
          </a:xfrm>
          <a:prstGeom prst="rect">
            <a:avLst/>
          </a:prstGeom>
          <a:noFill/>
        </p:spPr>
        <p:txBody>
          <a:bodyPr wrap="square" rtlCol="0">
            <a:spAutoFit/>
          </a:bodyPr>
          <a:lstStyle/>
          <a:p>
            <a:r>
              <a:rPr lang="en-US" sz="2400" i="1" dirty="0">
                <a:solidFill>
                  <a:srgbClr val="C00000"/>
                </a:solidFill>
                <a:latin typeface="Times New Roman" panose="02020603050405020304" pitchFamily="18" charset="0"/>
                <a:cs typeface="Times New Roman" panose="02020603050405020304" pitchFamily="18" charset="0"/>
              </a:rPr>
              <a:t>z</a:t>
            </a:r>
            <a:r>
              <a:rPr lang="en-US" sz="2400" dirty="0">
                <a:solidFill>
                  <a:srgbClr val="C00000"/>
                </a:solidFill>
                <a:latin typeface="Times New Roman" panose="02020603050405020304" pitchFamily="18" charset="0"/>
                <a:cs typeface="Times New Roman" panose="02020603050405020304" pitchFamily="18" charset="0"/>
              </a:rPr>
              <a:t> = 0</a:t>
            </a:r>
          </a:p>
        </p:txBody>
      </p:sp>
      <p:grpSp>
        <p:nvGrpSpPr>
          <p:cNvPr id="18" name="组合 17"/>
          <p:cNvGrpSpPr/>
          <p:nvPr/>
        </p:nvGrpSpPr>
        <p:grpSpPr>
          <a:xfrm>
            <a:off x="4938700" y="2013882"/>
            <a:ext cx="2248058" cy="1184721"/>
            <a:chOff x="5292080" y="2204864"/>
            <a:chExt cx="2376264" cy="1252285"/>
          </a:xfrm>
        </p:grpSpPr>
        <p:sp>
          <p:nvSpPr>
            <p:cNvPr id="11" name="TextBox 10"/>
            <p:cNvSpPr txBox="1">
              <a:spLocks noRot="1" noChangeAspect="1" noMove="1" noResize="1" noEditPoints="1" noAdjustHandles="1" noChangeArrowheads="1" noChangeShapeType="1" noTextEdit="1"/>
            </p:cNvSpPr>
            <p:nvPr/>
          </p:nvSpPr>
          <p:spPr>
            <a:xfrm>
              <a:off x="5292080" y="2204864"/>
              <a:ext cx="2150082" cy="369310"/>
            </a:xfrm>
            <a:prstGeom prst="rect">
              <a:avLst/>
            </a:prstGeom>
            <a:blipFill rotWithShape="0">
              <a:blip r:embed="rId4" cstate="print"/>
              <a:stretch>
                <a:fillRect l="-2273" t="-6897" b="-15517"/>
              </a:stretch>
            </a:blipFill>
          </p:spPr>
          <p:txBody>
            <a:bodyPr/>
            <a:lstStyle/>
            <a:p>
              <a:r>
                <a:rPr lang="en-US">
                  <a:noFill/>
                </a:rPr>
                <a:t> </a:t>
              </a:r>
            </a:p>
          </p:txBody>
        </p:sp>
        <p:sp>
          <p:nvSpPr>
            <p:cNvPr id="12" name="TextBox 11"/>
            <p:cNvSpPr txBox="1">
              <a:spLocks noRot="1" noChangeAspect="1" noMove="1" noResize="1" noEditPoints="1" noAdjustHandles="1" noChangeArrowheads="1" noChangeShapeType="1" noTextEdit="1"/>
            </p:cNvSpPr>
            <p:nvPr/>
          </p:nvSpPr>
          <p:spPr>
            <a:xfrm>
              <a:off x="5292080" y="2729144"/>
              <a:ext cx="2376264" cy="728005"/>
            </a:xfrm>
            <a:prstGeom prst="rect">
              <a:avLst/>
            </a:prstGeom>
            <a:blipFill rotWithShape="0">
              <a:blip r:embed="rId5" cstate="print"/>
              <a:stretch>
                <a:fillRect/>
              </a:stretch>
            </a:blipFill>
          </p:spPr>
          <p:txBody>
            <a:bodyPr/>
            <a:lstStyle/>
            <a:p>
              <a:r>
                <a:rPr lang="en-US">
                  <a:noFill/>
                </a:rPr>
                <a:t> </a:t>
              </a:r>
            </a:p>
          </p:txBody>
        </p:sp>
      </p:grpSp>
      <p:grpSp>
        <p:nvGrpSpPr>
          <p:cNvPr id="17" name="组合 16"/>
          <p:cNvGrpSpPr/>
          <p:nvPr/>
        </p:nvGrpSpPr>
        <p:grpSpPr>
          <a:xfrm>
            <a:off x="4962513" y="3674411"/>
            <a:ext cx="1512168" cy="1221048"/>
            <a:chOff x="5292080" y="3616875"/>
            <a:chExt cx="1550853" cy="1252285"/>
          </a:xfrm>
        </p:grpSpPr>
        <p:sp>
          <p:nvSpPr>
            <p:cNvPr id="13" name="TextBox 12"/>
            <p:cNvSpPr txBox="1">
              <a:spLocks noRot="1" noChangeAspect="1" noMove="1" noResize="1" noEditPoints="1" noAdjustHandles="1" noChangeArrowheads="1" noChangeShapeType="1" noTextEdit="1"/>
            </p:cNvSpPr>
            <p:nvPr/>
          </p:nvSpPr>
          <p:spPr>
            <a:xfrm>
              <a:off x="5292080" y="3616875"/>
              <a:ext cx="1380537" cy="369310"/>
            </a:xfrm>
            <a:prstGeom prst="rect">
              <a:avLst/>
            </a:prstGeom>
            <a:blipFill rotWithShape="0">
              <a:blip r:embed="rId6" cstate="print"/>
              <a:stretch>
                <a:fillRect l="-3535" t="-8772" r="-1010" b="-15789"/>
              </a:stretch>
            </a:blipFill>
          </p:spPr>
          <p:txBody>
            <a:bodyPr/>
            <a:lstStyle/>
            <a:p>
              <a:r>
                <a:rPr lang="en-US">
                  <a:noFill/>
                </a:rPr>
                <a:t> </a:t>
              </a:r>
            </a:p>
          </p:txBody>
        </p:sp>
        <p:sp>
          <p:nvSpPr>
            <p:cNvPr id="14" name="TextBox 13"/>
            <p:cNvSpPr txBox="1">
              <a:spLocks noRot="1" noChangeAspect="1" noMove="1" noResize="1" noEditPoints="1" noAdjustHandles="1" noChangeArrowheads="1" noChangeShapeType="1" noTextEdit="1"/>
            </p:cNvSpPr>
            <p:nvPr/>
          </p:nvSpPr>
          <p:spPr>
            <a:xfrm>
              <a:off x="5292080" y="4141155"/>
              <a:ext cx="1550853" cy="728005"/>
            </a:xfrm>
            <a:prstGeom prst="rect">
              <a:avLst/>
            </a:prstGeom>
            <a:blipFill rotWithShape="0">
              <a:blip r:embed="rId7" cstate="print"/>
              <a:stretch>
                <a:fillRect b="-893"/>
              </a:stretch>
            </a:blipFill>
          </p:spPr>
          <p:txBody>
            <a:bodyPr/>
            <a:lstStyle/>
            <a:p>
              <a:r>
                <a:rPr lang="en-US">
                  <a:noFill/>
                </a:rPr>
                <a:t> </a:t>
              </a:r>
            </a:p>
          </p:txBody>
        </p:sp>
      </p:grpSp>
      <p:sp>
        <p:nvSpPr>
          <p:cNvPr id="15" name="灯片编号占位符 14">
            <a:extLst>
              <a:ext uri="{FF2B5EF4-FFF2-40B4-BE49-F238E27FC236}">
                <a16:creationId xmlns:a16="http://schemas.microsoft.com/office/drawing/2014/main" id="{5C7C5612-4768-4158-9197-76534A16FDC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12</a:t>
            </a:fld>
            <a:endParaRPr lang="en-US"/>
          </a:p>
        </p:txBody>
      </p:sp>
      <p:pic>
        <p:nvPicPr>
          <p:cNvPr id="23" name="Picture 3"/>
          <p:cNvPicPr>
            <a:picLocks noChangeAspect="1"/>
          </p:cNvPicPr>
          <p:nvPr/>
        </p:nvPicPr>
        <p:blipFill rotWithShape="1">
          <a:blip r:embed="rId8" cstate="print"/>
          <a:srcRect l="30276" t="26214"/>
          <a:stretch/>
        </p:blipFill>
        <p:spPr>
          <a:xfrm>
            <a:off x="335310" y="1948440"/>
            <a:ext cx="3312368" cy="1273515"/>
          </a:xfrm>
          <a:prstGeom prst="rect">
            <a:avLst/>
          </a:prstGeom>
        </p:spPr>
      </p:pic>
      <p:pic>
        <p:nvPicPr>
          <p:cNvPr id="25" name="Picture 4"/>
          <p:cNvPicPr>
            <a:picLocks noChangeAspect="1"/>
          </p:cNvPicPr>
          <p:nvPr/>
        </p:nvPicPr>
        <p:blipFill rotWithShape="1">
          <a:blip r:embed="rId9" cstate="print"/>
          <a:srcRect l="43767" t="25024"/>
          <a:stretch/>
        </p:blipFill>
        <p:spPr>
          <a:xfrm>
            <a:off x="342712" y="3644380"/>
            <a:ext cx="2397300" cy="1287900"/>
          </a:xfrm>
          <a:prstGeom prst="rect">
            <a:avLst/>
          </a:prstGeom>
        </p:spPr>
      </p:pic>
      <p:sp>
        <p:nvSpPr>
          <p:cNvPr id="27" name="右箭头 26"/>
          <p:cNvSpPr/>
          <p:nvPr/>
        </p:nvSpPr>
        <p:spPr>
          <a:xfrm>
            <a:off x="3827584" y="2477326"/>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9"/>
          <p:cNvSpPr txBox="1"/>
          <p:nvPr/>
        </p:nvSpPr>
        <p:spPr>
          <a:xfrm>
            <a:off x="3748100" y="3854050"/>
            <a:ext cx="1190600" cy="461665"/>
          </a:xfrm>
          <a:prstGeom prst="rect">
            <a:avLst/>
          </a:prstGeom>
          <a:noFill/>
        </p:spPr>
        <p:txBody>
          <a:bodyPr wrap="square" rtlCol="0">
            <a:spAutoFit/>
          </a:bodyPr>
          <a:lstStyle/>
          <a:p>
            <a:r>
              <a:rPr lang="en-US" sz="2400" i="1" dirty="0">
                <a:solidFill>
                  <a:srgbClr val="C00000"/>
                </a:solidFill>
                <a:latin typeface="Times New Roman" panose="02020603050405020304" pitchFamily="18" charset="0"/>
                <a:cs typeface="Times New Roman" panose="02020603050405020304" pitchFamily="18" charset="0"/>
              </a:rPr>
              <a:t>z</a:t>
            </a:r>
            <a:r>
              <a:rPr lang="en-US" sz="2400" dirty="0">
                <a:solidFill>
                  <a:srgbClr val="C00000"/>
                </a:solidFill>
                <a:latin typeface="Times New Roman" panose="02020603050405020304" pitchFamily="18" charset="0"/>
                <a:cs typeface="Times New Roman" panose="02020603050405020304" pitchFamily="18" charset="0"/>
              </a:rPr>
              <a:t> = 0</a:t>
            </a:r>
          </a:p>
        </p:txBody>
      </p:sp>
      <p:sp>
        <p:nvSpPr>
          <p:cNvPr id="36" name="右箭头 35"/>
          <p:cNvSpPr/>
          <p:nvPr/>
        </p:nvSpPr>
        <p:spPr>
          <a:xfrm>
            <a:off x="3827584" y="4421679"/>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左大括号 36"/>
          <p:cNvSpPr/>
          <p:nvPr/>
        </p:nvSpPr>
        <p:spPr>
          <a:xfrm>
            <a:off x="195389" y="2176127"/>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左大括号 37"/>
          <p:cNvSpPr/>
          <p:nvPr/>
        </p:nvSpPr>
        <p:spPr>
          <a:xfrm>
            <a:off x="195747" y="3896678"/>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左大括号 38"/>
          <p:cNvSpPr/>
          <p:nvPr/>
        </p:nvSpPr>
        <p:spPr>
          <a:xfrm>
            <a:off x="4705840" y="2175239"/>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左大括号 39"/>
          <p:cNvSpPr/>
          <p:nvPr/>
        </p:nvSpPr>
        <p:spPr>
          <a:xfrm>
            <a:off x="4750681" y="3895790"/>
            <a:ext cx="166229" cy="756853"/>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左大括号 41"/>
          <p:cNvSpPr/>
          <p:nvPr/>
        </p:nvSpPr>
        <p:spPr>
          <a:xfrm flipH="1">
            <a:off x="7210571" y="2180190"/>
            <a:ext cx="218256" cy="243686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右箭头 42"/>
          <p:cNvSpPr/>
          <p:nvPr/>
        </p:nvSpPr>
        <p:spPr>
          <a:xfrm>
            <a:off x="487642" y="5934969"/>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a:off x="76200" y="5085184"/>
            <a:ext cx="8960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圆角矩形 45"/>
              <p:cNvSpPr/>
              <p:nvPr/>
            </p:nvSpPr>
            <p:spPr>
              <a:xfrm>
                <a:off x="1556779" y="5326359"/>
                <a:ext cx="1925128" cy="1619001"/>
              </a:xfrm>
              <a:prstGeom prst="roundRect">
                <a:avLst>
                  <a:gd name="adj" fmla="val 7310"/>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14:m>
                  <m:oMathPara xmlns:m="http://schemas.openxmlformats.org/officeDocument/2006/math">
                    <m:oMathParaPr>
                      <m:jc m:val="centerGroup"/>
                    </m:oMathParaPr>
                    <m:oMath xmlns:m="http://schemas.openxmlformats.org/officeDocument/2006/math">
                      <m:r>
                        <a:rPr lang="en-US" altLang="zh-CN" sz="2000" i="1" dirty="0" smtClean="0">
                          <a:solidFill>
                            <a:schemeClr val="tx1"/>
                          </a:solidFill>
                          <a:latin typeface="Cambria Math" panose="02040503050406030204" pitchFamily="18" charset="0"/>
                          <a:ea typeface="Cambria Math" panose="02040503050406030204" pitchFamily="18" charset="0"/>
                        </a:rPr>
                        <m:t>1</m:t>
                      </m:r>
                      <m:r>
                        <a:rPr lang="en-US" altLang="zh-CN" sz="2000" i="1" dirty="0">
                          <a:solidFill>
                            <a:schemeClr val="tx1"/>
                          </a:solidFill>
                          <a:latin typeface="Cambria Math" panose="02040503050406030204" pitchFamily="18" charset="0"/>
                          <a:ea typeface="Cambria Math" panose="02040503050406030204" pitchFamily="18" charset="0"/>
                        </a:rPr>
                        <m:t>+</m:t>
                      </m:r>
                      <m:r>
                        <m:rPr>
                          <m:sty m:val="p"/>
                        </m:rPr>
                        <a:rPr lang="en-US" altLang="zh-CN" sz="2000" i="1" dirty="0">
                          <a:solidFill>
                            <a:schemeClr val="tx1"/>
                          </a:solidFill>
                          <a:latin typeface="Cambria Math" panose="02040503050406030204" pitchFamily="18" charset="0"/>
                        </a:rPr>
                        <m:t>Γ</m:t>
                      </m:r>
                      <m:r>
                        <a:rPr lang="en-US" altLang="zh-CN" sz="2000" i="1" dirty="0">
                          <a:solidFill>
                            <a:schemeClr val="tx1"/>
                          </a:solidFill>
                          <a:latin typeface="Cambria Math" panose="02040503050406030204" pitchFamily="18" charset="0"/>
                          <a:ea typeface="Cambria Math" panose="02040503050406030204" pitchFamily="18" charset="0"/>
                        </a:rPr>
                        <m:t>=</m:t>
                      </m:r>
                      <m:r>
                        <a:rPr lang="zh-CN" altLang="en-US" sz="2000" i="1" dirty="0" smtClean="0">
                          <a:solidFill>
                            <a:schemeClr val="tx1"/>
                          </a:solidFill>
                          <a:latin typeface="Cambria Math" panose="02040503050406030204" pitchFamily="18" charset="0"/>
                          <a:ea typeface="Cambria Math" panose="02040503050406030204" pitchFamily="18" charset="0"/>
                        </a:rPr>
                        <m:t>𝜏</m:t>
                      </m:r>
                    </m:oMath>
                  </m:oMathPara>
                </a14:m>
                <a:endParaRPr lang="en-US" altLang="zh-CN" sz="2000" dirty="0" smtClean="0">
                  <a:solidFill>
                    <a:schemeClr val="tx1"/>
                  </a:solidFill>
                  <a:latin typeface="Gill Sans MT" panose="020B0502020104020203"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i="1" dirty="0">
                          <a:solidFill>
                            <a:schemeClr val="tx1"/>
                          </a:solidFill>
                          <a:latin typeface="Cambria Math" panose="02040503050406030204" pitchFamily="18" charset="0"/>
                          <a:ea typeface="Cambria Math" panose="02040503050406030204" pitchFamily="18" charset="0"/>
                        </a:rPr>
                        <m:t>1−</m:t>
                      </m:r>
                      <m:f>
                        <m:fPr>
                          <m:ctrlPr>
                            <a:rPr lang="en-US" altLang="zh-CN" sz="2000" i="1" dirty="0" smtClean="0">
                              <a:solidFill>
                                <a:schemeClr val="tx1"/>
                              </a:solidFill>
                              <a:latin typeface="Cambria Math" panose="02040503050406030204" pitchFamily="18" charset="0"/>
                              <a:ea typeface="Cambria Math" panose="02040503050406030204" pitchFamily="18" charset="0"/>
                            </a:rPr>
                          </m:ctrlPr>
                        </m:fPr>
                        <m:num>
                          <m:r>
                            <m:rPr>
                              <m:sty m:val="p"/>
                            </m:rPr>
                            <a:rPr lang="en-US" altLang="zh-CN" sz="2000" i="1" dirty="0">
                              <a:solidFill>
                                <a:schemeClr val="tx1"/>
                              </a:solidFill>
                              <a:latin typeface="Cambria Math" panose="02040503050406030204" pitchFamily="18" charset="0"/>
                            </a:rPr>
                            <m:t>Γ</m:t>
                          </m:r>
                        </m:num>
                        <m:den>
                          <m:sSub>
                            <m:sSubPr>
                              <m:ctrlPr>
                                <a:rPr lang="en-US" altLang="zh-CN" sz="2000" i="1" dirty="0" smtClean="0">
                                  <a:solidFill>
                                    <a:schemeClr val="tx1"/>
                                  </a:solidFill>
                                  <a:latin typeface="Cambria Math" panose="02040503050406030204" pitchFamily="18" charset="0"/>
                                  <a:ea typeface="Cambria Math" panose="02040503050406030204" pitchFamily="18" charset="0"/>
                                </a:rPr>
                              </m:ctrlPr>
                            </m:sSubPr>
                            <m:e>
                              <m:r>
                                <m:rPr>
                                  <m:sty m:val="p"/>
                                </m:rPr>
                                <a:rPr lang="en-US" altLang="zh-CN" sz="2000" i="1" dirty="0">
                                  <a:solidFill>
                                    <a:schemeClr val="tx1"/>
                                  </a:solidFill>
                                  <a:latin typeface="Cambria Math" panose="02040503050406030204" pitchFamily="18" charset="0"/>
                                  <a:ea typeface="Cambria Math" panose="02040503050406030204" pitchFamily="18" charset="0"/>
                                </a:rPr>
                                <m:t>η</m:t>
                              </m:r>
                            </m:e>
                            <m:sub>
                              <m:r>
                                <a:rPr lang="en-US" altLang="zh-CN" sz="2000" b="0" i="1" dirty="0" smtClean="0">
                                  <a:solidFill>
                                    <a:schemeClr val="tx1"/>
                                  </a:solidFill>
                                  <a:latin typeface="Cambria Math" panose="02040503050406030204" pitchFamily="18" charset="0"/>
                                  <a:ea typeface="Cambria Math" panose="02040503050406030204" pitchFamily="18" charset="0"/>
                                </a:rPr>
                                <m:t>𝑐</m:t>
                              </m:r>
                              <m:r>
                                <a:rPr lang="en-US" altLang="zh-CN" sz="2000" b="0" i="1" dirty="0" smtClean="0">
                                  <a:solidFill>
                                    <a:schemeClr val="tx1"/>
                                  </a:solidFill>
                                  <a:latin typeface="Cambria Math" panose="02040503050406030204" pitchFamily="18" charset="0"/>
                                  <a:ea typeface="Cambria Math" panose="02040503050406030204" pitchFamily="18" charset="0"/>
                                </a:rPr>
                                <m:t>1</m:t>
                              </m:r>
                            </m:sub>
                          </m:sSub>
                        </m:den>
                      </m:f>
                      <m:r>
                        <a:rPr lang="en-US" altLang="zh-CN" sz="2000" i="1" dirty="0">
                          <a:solidFill>
                            <a:schemeClr val="tx1"/>
                          </a:solidFill>
                          <a:latin typeface="Cambria Math" panose="02040503050406030204" pitchFamily="18" charset="0"/>
                          <a:ea typeface="Cambria Math" panose="02040503050406030204" pitchFamily="18" charset="0"/>
                        </a:rPr>
                        <m:t>=</m:t>
                      </m:r>
                      <m:f>
                        <m:fPr>
                          <m:ctrlPr>
                            <a:rPr lang="en-US" altLang="zh-CN" sz="2000" i="1" dirty="0">
                              <a:solidFill>
                                <a:schemeClr val="tx1"/>
                              </a:solidFill>
                              <a:latin typeface="Cambria Math" panose="02040503050406030204" pitchFamily="18" charset="0"/>
                              <a:ea typeface="Cambria Math" panose="02040503050406030204" pitchFamily="18" charset="0"/>
                            </a:rPr>
                          </m:ctrlPr>
                        </m:fPr>
                        <m:num>
                          <m:r>
                            <a:rPr lang="zh-CN" altLang="en-US" sz="2000" i="1" dirty="0">
                              <a:solidFill>
                                <a:schemeClr val="tx1"/>
                              </a:solidFill>
                              <a:latin typeface="Cambria Math" panose="02040503050406030204" pitchFamily="18" charset="0"/>
                              <a:ea typeface="Cambria Math" panose="02040503050406030204" pitchFamily="18" charset="0"/>
                            </a:rPr>
                            <m:t>𝜏</m:t>
                          </m:r>
                        </m:num>
                        <m:den>
                          <m:sSub>
                            <m:sSubPr>
                              <m:ctrlPr>
                                <a:rPr lang="en-US" altLang="zh-CN" sz="2000" i="1" dirty="0">
                                  <a:solidFill>
                                    <a:schemeClr val="tx1"/>
                                  </a:solidFill>
                                  <a:latin typeface="Cambria Math" panose="02040503050406030204" pitchFamily="18" charset="0"/>
                                  <a:ea typeface="Cambria Math" panose="02040503050406030204" pitchFamily="18" charset="0"/>
                                </a:rPr>
                              </m:ctrlPr>
                            </m:sSubPr>
                            <m:e>
                              <m:r>
                                <m:rPr>
                                  <m:sty m:val="p"/>
                                </m:rPr>
                                <a:rPr lang="en-US" altLang="zh-CN" sz="2000" i="1" dirty="0">
                                  <a:solidFill>
                                    <a:schemeClr val="tx1"/>
                                  </a:solidFill>
                                  <a:latin typeface="Cambria Math" panose="02040503050406030204" pitchFamily="18" charset="0"/>
                                  <a:ea typeface="Cambria Math" panose="02040503050406030204" pitchFamily="18" charset="0"/>
                                </a:rPr>
                                <m:t>η</m:t>
                              </m:r>
                            </m:e>
                            <m:sub>
                              <m:r>
                                <a:rPr lang="en-US" altLang="zh-CN" sz="2000" i="1" dirty="0">
                                  <a:solidFill>
                                    <a:schemeClr val="tx1"/>
                                  </a:solidFill>
                                  <a:latin typeface="Cambria Math" panose="02040503050406030204" pitchFamily="18" charset="0"/>
                                  <a:ea typeface="Cambria Math" panose="02040503050406030204" pitchFamily="18" charset="0"/>
                                </a:rPr>
                                <m:t>𝑐</m:t>
                              </m:r>
                              <m:r>
                                <a:rPr lang="en-US" altLang="zh-CN" sz="2000" b="0" i="1" dirty="0" smtClean="0">
                                  <a:solidFill>
                                    <a:schemeClr val="tx1"/>
                                  </a:solidFill>
                                  <a:latin typeface="Cambria Math" panose="02040503050406030204" pitchFamily="18" charset="0"/>
                                  <a:ea typeface="Cambria Math" panose="02040503050406030204" pitchFamily="18" charset="0"/>
                                </a:rPr>
                                <m:t>2</m:t>
                              </m:r>
                            </m:sub>
                          </m:sSub>
                        </m:den>
                      </m:f>
                    </m:oMath>
                  </m:oMathPara>
                </a14:m>
                <a:endParaRPr lang="en-US" altLang="zh-CN" sz="2000" dirty="0">
                  <a:solidFill>
                    <a:schemeClr val="tx1"/>
                  </a:solidFill>
                  <a:latin typeface="Gill Sans MT" panose="020B0502020104020203" pitchFamily="34" charset="0"/>
                </a:endParaRPr>
              </a:p>
              <a:p>
                <a:pPr algn="just">
                  <a:lnSpc>
                    <a:spcPct val="150000"/>
                  </a:lnSpc>
                </a:pPr>
                <a:endParaRPr lang="en-US" altLang="zh-CN" sz="2000" dirty="0" smtClean="0">
                  <a:solidFill>
                    <a:schemeClr val="tx1"/>
                  </a:solidFill>
                  <a:latin typeface="Gill Sans MT" panose="020B0502020104020203" pitchFamily="34" charset="0"/>
                </a:endParaRPr>
              </a:p>
            </p:txBody>
          </p:sp>
        </mc:Choice>
        <mc:Fallback xmlns="">
          <p:sp>
            <p:nvSpPr>
              <p:cNvPr id="46" name="圆角矩形 45"/>
              <p:cNvSpPr>
                <a:spLocks noRot="1" noChangeAspect="1" noMove="1" noResize="1" noEditPoints="1" noAdjustHandles="1" noChangeArrowheads="1" noChangeShapeType="1" noTextEdit="1"/>
              </p:cNvSpPr>
              <p:nvPr/>
            </p:nvSpPr>
            <p:spPr>
              <a:xfrm>
                <a:off x="1556779" y="5326359"/>
                <a:ext cx="1925128" cy="1619001"/>
              </a:xfrm>
              <a:prstGeom prst="roundRect">
                <a:avLst>
                  <a:gd name="adj" fmla="val 7310"/>
                </a:avLst>
              </a:prstGeom>
              <a:blipFill>
                <a:blip r:embed="rId10"/>
                <a:stretch>
                  <a:fillRect/>
                </a:stretch>
              </a:blipFill>
              <a:ln w="12700">
                <a:noFill/>
                <a:prstDash val="dash"/>
              </a:ln>
            </p:spPr>
            <p:txBody>
              <a:bodyPr/>
              <a:lstStyle/>
              <a:p>
                <a:r>
                  <a:rPr lang="zh-CN" altLang="en-US">
                    <a:noFill/>
                  </a:rPr>
                  <a:t> </a:t>
                </a:r>
              </a:p>
            </p:txBody>
          </p:sp>
        </mc:Fallback>
      </mc:AlternateContent>
      <p:sp>
        <p:nvSpPr>
          <p:cNvPr id="47" name="左大括号 46"/>
          <p:cNvSpPr/>
          <p:nvPr/>
        </p:nvSpPr>
        <p:spPr>
          <a:xfrm>
            <a:off x="1507613" y="5461597"/>
            <a:ext cx="184067" cy="1135756"/>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8"/>
          <p:cNvSpPr txBox="1"/>
          <p:nvPr/>
        </p:nvSpPr>
        <p:spPr>
          <a:xfrm>
            <a:off x="187579" y="5326359"/>
            <a:ext cx="1578172" cy="400110"/>
          </a:xfrm>
          <a:prstGeom prst="rect">
            <a:avLst/>
          </a:prstGeom>
          <a:noFill/>
        </p:spPr>
        <p:txBody>
          <a:bodyPr wrap="square" rtlCol="0">
            <a:spAutoFit/>
          </a:bodyPr>
          <a:lstStyle/>
          <a:p>
            <a:r>
              <a:rPr lang="en-US" sz="2000" dirty="0" smtClean="0">
                <a:solidFill>
                  <a:srgbClr val="0000CC"/>
                </a:solidFill>
                <a:latin typeface="Times New Roman" panose="02020603050405020304" pitchFamily="18" charset="0"/>
                <a:cs typeface="Times New Roman" panose="02020603050405020304" pitchFamily="18" charset="0"/>
              </a:rPr>
              <a:t>Apply B.C</a:t>
            </a:r>
            <a:endParaRPr lang="en-US" sz="2000" dirty="0">
              <a:solidFill>
                <a:srgbClr val="0000CC"/>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矩形 48"/>
              <p:cNvSpPr/>
              <p:nvPr/>
            </p:nvSpPr>
            <p:spPr>
              <a:xfrm>
                <a:off x="4556348" y="4981076"/>
                <a:ext cx="2864366" cy="2140330"/>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Γ</m:t>
                      </m:r>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1</m:t>
                              </m:r>
                            </m:sub>
                          </m:sSub>
                        </m:num>
                        <m:den>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1</m:t>
                              </m:r>
                            </m:sub>
                          </m:sSub>
                        </m:den>
                      </m:f>
                    </m:oMath>
                  </m:oMathPara>
                </a14:m>
                <a:endParaRPr lang="en-US" altLang="zh-CN" dirty="0">
                  <a:latin typeface="Gill Sans MT" panose="020B0502020104020203"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Cambria Math" panose="02040503050406030204" pitchFamily="18" charset="0"/>
                        </a:rPr>
                        <m:t>𝜏</m:t>
                      </m:r>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1</m:t>
                      </m:r>
                      <m:r>
                        <a:rPr lang="en-US" altLang="zh-CN" b="0" i="1" dirty="0"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rPr>
                        <m:t>Γ</m:t>
                      </m:r>
                      <m:r>
                        <a:rPr lang="en-US" altLang="zh-CN" i="1" dirty="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ea typeface="Cambria Math" panose="02040503050406030204" pitchFamily="18" charset="0"/>
                            </a:rPr>
                          </m:ctrlPr>
                        </m:fPr>
                        <m:num>
                          <m:sSub>
                            <m:sSubPr>
                              <m:ctrlPr>
                                <a:rPr lang="en-US" altLang="zh-CN" i="1" dirty="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2</m:t>
                              </m:r>
                              <m:r>
                                <m:rPr>
                                  <m:sty m:val="p"/>
                                </m:rPr>
                                <a:rPr lang="en-US" altLang="zh-CN" i="0"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2</m:t>
                              </m:r>
                            </m:sub>
                          </m:sSub>
                        </m:num>
                        <m:den>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i="1" dirty="0">
                                  <a:latin typeface="Cambria Math" panose="02040503050406030204" pitchFamily="18" charset="0"/>
                                  <a:ea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ea typeface="Cambria Math" panose="02040503050406030204" pitchFamily="18" charset="0"/>
                                </a:rPr>
                              </m:ctrlPr>
                            </m:sSubPr>
                            <m:e>
                              <m:r>
                                <m:rPr>
                                  <m:sty m:val="p"/>
                                </m:rPr>
                                <a:rPr lang="en-US" altLang="zh-CN" i="1" dirty="0">
                                  <a:latin typeface="Cambria Math" panose="02040503050406030204" pitchFamily="18" charset="0"/>
                                  <a:ea typeface="Cambria Math" panose="02040503050406030204" pitchFamily="18" charset="0"/>
                                </a:rPr>
                                <m:t>η</m:t>
                              </m:r>
                            </m:e>
                            <m:sub>
                              <m:r>
                                <a:rPr lang="en-US" altLang="zh-CN" i="1" dirty="0">
                                  <a:latin typeface="Cambria Math" panose="02040503050406030204" pitchFamily="18" charset="0"/>
                                  <a:ea typeface="Cambria Math" panose="02040503050406030204" pitchFamily="18" charset="0"/>
                                </a:rPr>
                                <m:t>𝑐</m:t>
                              </m:r>
                              <m:r>
                                <a:rPr lang="en-US" altLang="zh-CN" b="0" i="1" dirty="0" smtClean="0">
                                  <a:latin typeface="Cambria Math" panose="02040503050406030204" pitchFamily="18" charset="0"/>
                                  <a:ea typeface="Cambria Math" panose="02040503050406030204" pitchFamily="18" charset="0"/>
                                </a:rPr>
                                <m:t>1</m:t>
                              </m:r>
                            </m:sub>
                          </m:sSub>
                        </m:den>
                      </m:f>
                    </m:oMath>
                  </m:oMathPara>
                </a14:m>
                <a:endParaRPr lang="en-US" altLang="zh-CN" dirty="0">
                  <a:latin typeface="Gill Sans MT" panose="020B0502020104020203" pitchFamily="34" charset="0"/>
                </a:endParaRPr>
              </a:p>
              <a:p>
                <a:pPr algn="just">
                  <a:lnSpc>
                    <a:spcPct val="150000"/>
                  </a:lnSpc>
                </a:pPr>
                <a:endParaRPr lang="en-US" altLang="zh-CN" dirty="0">
                  <a:latin typeface="Gill Sans MT" panose="020B0502020104020203" pitchFamily="34" charset="0"/>
                </a:endParaRPr>
              </a:p>
            </p:txBody>
          </p:sp>
        </mc:Choice>
        <mc:Fallback xmlns="">
          <p:sp>
            <p:nvSpPr>
              <p:cNvPr id="49" name="矩形 48"/>
              <p:cNvSpPr>
                <a:spLocks noRot="1" noChangeAspect="1" noMove="1" noResize="1" noEditPoints="1" noAdjustHandles="1" noChangeArrowheads="1" noChangeShapeType="1" noTextEdit="1"/>
              </p:cNvSpPr>
              <p:nvPr/>
            </p:nvSpPr>
            <p:spPr>
              <a:xfrm>
                <a:off x="4556348" y="4981076"/>
                <a:ext cx="2864366" cy="2140330"/>
              </a:xfrm>
              <a:prstGeom prst="rect">
                <a:avLst/>
              </a:prstGeom>
              <a:blipFill>
                <a:blip r:embed="rId11"/>
                <a:stretch>
                  <a:fillRect/>
                </a:stretch>
              </a:blipFill>
            </p:spPr>
            <p:txBody>
              <a:bodyPr/>
              <a:lstStyle/>
              <a:p>
                <a:r>
                  <a:rPr lang="zh-CN" altLang="en-US">
                    <a:noFill/>
                  </a:rPr>
                  <a:t> </a:t>
                </a:r>
              </a:p>
            </p:txBody>
          </p:sp>
        </mc:Fallback>
      </mc:AlternateContent>
      <p:sp>
        <p:nvSpPr>
          <p:cNvPr id="50" name="右箭头 49"/>
          <p:cNvSpPr/>
          <p:nvPr/>
        </p:nvSpPr>
        <p:spPr>
          <a:xfrm>
            <a:off x="3818289" y="5926295"/>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
          <p:cNvSpPr txBox="1"/>
          <p:nvPr/>
        </p:nvSpPr>
        <p:spPr>
          <a:xfrm>
            <a:off x="58464" y="1526180"/>
            <a:ext cx="1626958" cy="400110"/>
          </a:xfrm>
          <a:prstGeom prst="rect">
            <a:avLst/>
          </a:prstGeom>
          <a:solidFill>
            <a:schemeClr val="accent6">
              <a:lumMod val="40000"/>
              <a:lumOff val="60000"/>
            </a:schemeClr>
          </a:solidFill>
        </p:spPr>
        <p:txBody>
          <a:bodyPr wrap="square" rtlCol="0">
            <a:spAutoFit/>
          </a:bodyPr>
          <a:lstStyle/>
          <a:p>
            <a:pPr algn="ctr"/>
            <a:r>
              <a:rPr lang="en-US" sz="2000" i="1" dirty="0" smtClean="0">
                <a:latin typeface="Gill Sans MT" panose="020B0502020104020203" pitchFamily="34" charset="0"/>
              </a:rPr>
              <a:t>Medium</a:t>
            </a:r>
            <a:r>
              <a:rPr lang="en-US" sz="2000" dirty="0" smtClean="0">
                <a:latin typeface="Gill Sans MT" panose="020B0502020104020203" pitchFamily="34" charset="0"/>
              </a:rPr>
              <a:t> 1</a:t>
            </a:r>
            <a:endParaRPr lang="en-US" sz="2000" dirty="0">
              <a:latin typeface="Gill Sans MT" panose="020B0502020104020203" pitchFamily="34" charset="0"/>
            </a:endParaRPr>
          </a:p>
        </p:txBody>
      </p:sp>
      <p:sp>
        <p:nvSpPr>
          <p:cNvPr id="53" name="TextBox 2"/>
          <p:cNvSpPr txBox="1"/>
          <p:nvPr/>
        </p:nvSpPr>
        <p:spPr>
          <a:xfrm>
            <a:off x="58464" y="3278862"/>
            <a:ext cx="1626958" cy="400110"/>
          </a:xfrm>
          <a:prstGeom prst="rect">
            <a:avLst/>
          </a:prstGeom>
          <a:solidFill>
            <a:schemeClr val="accent6">
              <a:lumMod val="40000"/>
              <a:lumOff val="60000"/>
            </a:schemeClr>
          </a:solidFill>
        </p:spPr>
        <p:txBody>
          <a:bodyPr wrap="square" rtlCol="0">
            <a:spAutoFit/>
          </a:bodyPr>
          <a:lstStyle/>
          <a:p>
            <a:pPr algn="ctr"/>
            <a:r>
              <a:rPr lang="en-US" sz="2000" i="1" dirty="0" smtClean="0">
                <a:latin typeface="Gill Sans MT" panose="020B0502020104020203" pitchFamily="34" charset="0"/>
              </a:rPr>
              <a:t>Medium</a:t>
            </a:r>
            <a:r>
              <a:rPr lang="en-US" sz="2000" dirty="0" smtClean="0">
                <a:latin typeface="Gill Sans MT" panose="020B0502020104020203" pitchFamily="34" charset="0"/>
              </a:rPr>
              <a:t> </a:t>
            </a:r>
            <a:r>
              <a:rPr lang="en-US" altLang="zh-CN" sz="2000" dirty="0" smtClean="0">
                <a:latin typeface="Gill Sans MT" panose="020B0502020104020203" pitchFamily="34" charset="0"/>
              </a:rPr>
              <a:t>2</a:t>
            </a:r>
            <a:endParaRPr lang="en-US" sz="2000" dirty="0">
              <a:latin typeface="Gill Sans MT" panose="020B0502020104020203" pitchFamily="34" charset="0"/>
            </a:endParaRPr>
          </a:p>
        </p:txBody>
      </p:sp>
    </p:spTree>
    <p:extLst>
      <p:ext uri="{BB962C8B-B14F-4D97-AF65-F5344CB8AC3E}">
        <p14:creationId xmlns:p14="http://schemas.microsoft.com/office/powerpoint/2010/main" val="1162871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5496" y="980728"/>
            <a:ext cx="9108504" cy="64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38" name="Picture 2"/>
          <p:cNvPicPr>
            <a:picLocks noGrp="1" noChangeAspect="1" noChangeArrowheads="1"/>
          </p:cNvPicPr>
          <p:nvPr>
            <p:ph sz="quarter" idx="1"/>
          </p:nvPr>
        </p:nvPicPr>
        <p:blipFill>
          <a:blip r:embed="rId2" cstate="print"/>
          <a:srcRect/>
          <a:stretch>
            <a:fillRect/>
          </a:stretch>
        </p:blipFill>
        <p:spPr bwMode="auto">
          <a:xfrm>
            <a:off x="0" y="-1"/>
            <a:ext cx="5943600" cy="6643291"/>
          </a:xfrm>
          <a:prstGeom prst="rect">
            <a:avLst/>
          </a:prstGeom>
          <a:noFill/>
          <a:ln w="9525">
            <a:noFill/>
            <a:miter lim="800000"/>
            <a:headEnd/>
            <a:tailEnd/>
          </a:ln>
        </p:spPr>
      </p:pic>
      <p:sp>
        <p:nvSpPr>
          <p:cNvPr id="4" name="TextBox 3"/>
          <p:cNvSpPr txBox="1"/>
          <p:nvPr/>
        </p:nvSpPr>
        <p:spPr>
          <a:xfrm>
            <a:off x="7924800" y="61722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FF5B2B28-6268-4611-A6BB-3643AC24EFF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13</a:t>
            </a:fld>
            <a:endParaRPr lang="en-US"/>
          </a:p>
        </p:txBody>
      </p:sp>
      <p:cxnSp>
        <p:nvCxnSpPr>
          <p:cNvPr id="5" name="直接连接符 4"/>
          <p:cNvCxnSpPr/>
          <p:nvPr/>
        </p:nvCxnSpPr>
        <p:spPr>
          <a:xfrm>
            <a:off x="7884368" y="1916832"/>
            <a:ext cx="0" cy="3456384"/>
          </a:xfrm>
          <a:prstGeom prst="line">
            <a:avLst/>
          </a:prstGeom>
        </p:spPr>
        <p:style>
          <a:lnRef idx="1">
            <a:schemeClr val="accent1"/>
          </a:lnRef>
          <a:fillRef idx="0">
            <a:schemeClr val="accent1"/>
          </a:fillRef>
          <a:effectRef idx="0">
            <a:schemeClr val="accent1"/>
          </a:effectRef>
          <a:fontRef idx="minor">
            <a:schemeClr val="tx1"/>
          </a:fontRef>
        </p:style>
      </p:cxnSp>
      <p:sp>
        <p:nvSpPr>
          <p:cNvPr id="6" name="右箭头 5"/>
          <p:cNvSpPr/>
          <p:nvPr/>
        </p:nvSpPr>
        <p:spPr>
          <a:xfrm>
            <a:off x="6588224" y="29083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8388424" y="4077072"/>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592461" y="5341704"/>
            <a:ext cx="583814"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Z=0</a:t>
            </a:r>
            <a:endParaRPr lang="en-US" altLang="zh-CN" dirty="0">
              <a:latin typeface="Gill Sans MT" panose="020B0502020104020203" pitchFamily="34" charset="0"/>
            </a:endParaRPr>
          </a:p>
        </p:txBody>
      </p:sp>
      <p:sp>
        <p:nvSpPr>
          <p:cNvPr id="13" name="矩形 12"/>
          <p:cNvSpPr/>
          <p:nvPr/>
        </p:nvSpPr>
        <p:spPr>
          <a:xfrm>
            <a:off x="8892480" y="3789040"/>
            <a:ext cx="280846"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z</a:t>
            </a:r>
            <a:endParaRPr lang="en-US" altLang="zh-CN" dirty="0">
              <a:latin typeface="Gill Sans MT" panose="020B0502020104020203" pitchFamily="34" charset="0"/>
            </a:endParaRPr>
          </a:p>
        </p:txBody>
      </p:sp>
      <p:sp>
        <p:nvSpPr>
          <p:cNvPr id="14" name="矩形 13"/>
          <p:cNvSpPr/>
          <p:nvPr/>
        </p:nvSpPr>
        <p:spPr>
          <a:xfrm>
            <a:off x="6795918" y="4882668"/>
            <a:ext cx="425117"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air</a:t>
            </a:r>
            <a:endParaRPr lang="en-US" altLang="zh-CN" dirty="0">
              <a:latin typeface="Gill Sans MT" panose="020B0502020104020203" pitchFamily="34" charset="0"/>
            </a:endParaRPr>
          </a:p>
        </p:txBody>
      </p:sp>
      <p:sp>
        <p:nvSpPr>
          <p:cNvPr id="15" name="矩形 14"/>
          <p:cNvSpPr/>
          <p:nvPr/>
        </p:nvSpPr>
        <p:spPr>
          <a:xfrm>
            <a:off x="8427893" y="4882668"/>
            <a:ext cx="425117"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air</a:t>
            </a:r>
            <a:endParaRPr lang="en-US" altLang="zh-CN" dirty="0">
              <a:latin typeface="Gill Sans MT" panose="020B0502020104020203" pitchFamily="34" charset="0"/>
            </a:endParaRPr>
          </a:p>
        </p:txBody>
      </p:sp>
      <p:sp>
        <p:nvSpPr>
          <p:cNvPr id="16" name="矩形 15"/>
          <p:cNvSpPr/>
          <p:nvPr/>
        </p:nvSpPr>
        <p:spPr>
          <a:xfrm>
            <a:off x="7724708" y="1394460"/>
            <a:ext cx="300083" cy="459036"/>
          </a:xfrm>
          <a:prstGeom prst="rect">
            <a:avLst/>
          </a:prstGeom>
        </p:spPr>
        <p:txBody>
          <a:bodyPr wrap="none">
            <a:spAutoFit/>
          </a:bodyPr>
          <a:lstStyle/>
          <a:p>
            <a:pPr algn="r">
              <a:lnSpc>
                <a:spcPct val="150000"/>
              </a:lnSpc>
            </a:pPr>
            <a:r>
              <a:rPr lang="en-US" altLang="zh-CN" dirty="0" smtClean="0">
                <a:latin typeface="Gill Sans MT" panose="020B0502020104020203" pitchFamily="34" charset="0"/>
              </a:rPr>
              <a:t>x</a:t>
            </a:r>
            <a:endParaRPr lang="en-US" altLang="zh-CN" dirty="0">
              <a:latin typeface="Gill Sans MT" panose="020B0502020104020203" pitchFamily="34" charset="0"/>
            </a:endParaRPr>
          </a:p>
        </p:txBody>
      </p:sp>
      <p:cxnSp>
        <p:nvCxnSpPr>
          <p:cNvPr id="18" name="直接箭头连接符 17"/>
          <p:cNvCxnSpPr/>
          <p:nvPr/>
        </p:nvCxnSpPr>
        <p:spPr>
          <a:xfrm rot="16200000">
            <a:off x="6336196" y="2384884"/>
            <a:ext cx="50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438183" y="1631886"/>
            <a:ext cx="300082" cy="459036"/>
          </a:xfrm>
          <a:prstGeom prst="rect">
            <a:avLst/>
          </a:prstGeom>
        </p:spPr>
        <p:txBody>
          <a:bodyPr wrap="none">
            <a:spAutoFit/>
          </a:bodyPr>
          <a:lstStyle/>
          <a:p>
            <a:pPr algn="r">
              <a:lnSpc>
                <a:spcPct val="150000"/>
              </a:lnSpc>
            </a:pPr>
            <a:r>
              <a:rPr lang="en-US" altLang="zh-CN" i="1" dirty="0" smtClean="0">
                <a:latin typeface="Gill Sans MT" panose="020B0502020104020203" pitchFamily="34" charset="0"/>
              </a:rPr>
              <a:t>E</a:t>
            </a:r>
            <a:endParaRPr lang="en-US" altLang="zh-CN" i="1" dirty="0">
              <a:latin typeface="Gill Sans MT" panose="020B0502020104020203" pitchFamily="34" charset="0"/>
            </a:endParaRPr>
          </a:p>
        </p:txBody>
      </p:sp>
    </p:spTree>
    <p:extLst>
      <p:ext uri="{BB962C8B-B14F-4D97-AF65-F5344CB8AC3E}">
        <p14:creationId xmlns:p14="http://schemas.microsoft.com/office/powerpoint/2010/main" val="1560070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cstate="print"/>
          <a:srcRect/>
          <a:stretch>
            <a:fillRect/>
          </a:stretch>
        </p:blipFill>
        <p:spPr bwMode="auto">
          <a:xfrm>
            <a:off x="794918" y="1524000"/>
            <a:ext cx="7233466" cy="4495800"/>
          </a:xfrm>
          <a:prstGeom prst="rect">
            <a:avLst/>
          </a:prstGeom>
          <a:noFill/>
          <a:ln w="9525">
            <a:noFill/>
            <a:miter lim="800000"/>
            <a:headEnd/>
            <a:tailEnd/>
          </a:ln>
        </p:spPr>
      </p:pic>
      <p:sp>
        <p:nvSpPr>
          <p:cNvPr id="5" name="TextBox 4"/>
          <p:cNvSpPr txBox="1"/>
          <p:nvPr/>
        </p:nvSpPr>
        <p:spPr>
          <a:xfrm>
            <a:off x="533400" y="457200"/>
            <a:ext cx="3772262" cy="646331"/>
          </a:xfrm>
          <a:prstGeom prst="rect">
            <a:avLst/>
          </a:prstGeom>
          <a:noFill/>
        </p:spPr>
        <p:txBody>
          <a:bodyPr wrap="none" rtlCol="0">
            <a:spAutoFit/>
          </a:bodyPr>
          <a:lstStyle/>
          <a:p>
            <a:r>
              <a:rPr lang="en-US" sz="3600" dirty="0">
                <a:solidFill>
                  <a:schemeClr val="tx2"/>
                </a:solidFill>
              </a:rPr>
              <a:t>Example 8-3 (cont.)</a:t>
            </a:r>
          </a:p>
        </p:txBody>
      </p:sp>
      <p:sp>
        <p:nvSpPr>
          <p:cNvPr id="6" name="TextBox 5"/>
          <p:cNvSpPr txBox="1"/>
          <p:nvPr/>
        </p:nvSpPr>
        <p:spPr>
          <a:xfrm>
            <a:off x="76962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74C75FDD-F0FD-454F-8B35-7957B0B9000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14</a:t>
            </a:fld>
            <a:endParaRPr lang="en-US"/>
          </a:p>
        </p:txBody>
      </p:sp>
    </p:spTree>
    <p:extLst>
      <p:ext uri="{BB962C8B-B14F-4D97-AF65-F5344CB8AC3E}">
        <p14:creationId xmlns:p14="http://schemas.microsoft.com/office/powerpoint/2010/main" val="2367505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52400"/>
            <a:ext cx="8153400" cy="990600"/>
          </a:xfrm>
        </p:spPr>
        <p:txBody>
          <a:bodyPr/>
          <a:lstStyle/>
          <a:p>
            <a:r>
              <a:rPr lang="en-US" dirty="0"/>
              <a:t>Example 8-3 (cont.)</a:t>
            </a:r>
          </a:p>
        </p:txBody>
      </p:sp>
      <p:pic>
        <p:nvPicPr>
          <p:cNvPr id="15362" name="Picture 2"/>
          <p:cNvPicPr>
            <a:picLocks noChangeAspect="1" noChangeArrowheads="1"/>
          </p:cNvPicPr>
          <p:nvPr/>
        </p:nvPicPr>
        <p:blipFill>
          <a:blip r:embed="rId3" cstate="print"/>
          <a:srcRect/>
          <a:stretch>
            <a:fillRect/>
          </a:stretch>
        </p:blipFill>
        <p:spPr bwMode="auto">
          <a:xfrm>
            <a:off x="304801" y="914400"/>
            <a:ext cx="2514599" cy="316652"/>
          </a:xfrm>
          <a:prstGeom prst="rect">
            <a:avLst/>
          </a:prstGeom>
          <a:noFill/>
          <a:ln w="9525">
            <a:noFill/>
            <a:miter lim="800000"/>
            <a:headEnd/>
            <a:tailEnd/>
          </a:ln>
        </p:spPr>
      </p:pic>
      <p:pic>
        <p:nvPicPr>
          <p:cNvPr id="15363" name="Picture 3"/>
          <p:cNvPicPr>
            <a:picLocks noGrp="1" noChangeAspect="1" noChangeArrowheads="1"/>
          </p:cNvPicPr>
          <p:nvPr>
            <p:ph sz="quarter" idx="1"/>
          </p:nvPr>
        </p:nvPicPr>
        <p:blipFill>
          <a:blip r:embed="rId4" cstate="print"/>
          <a:srcRect/>
          <a:stretch>
            <a:fillRect/>
          </a:stretch>
        </p:blipFill>
        <p:spPr bwMode="auto">
          <a:xfrm>
            <a:off x="447202" y="1262094"/>
            <a:ext cx="3134198" cy="2319306"/>
          </a:xfrm>
          <a:prstGeom prst="rect">
            <a:avLst/>
          </a:prstGeom>
          <a:noFill/>
          <a:ln w="9525">
            <a:noFill/>
            <a:miter lim="800000"/>
            <a:headEnd/>
            <a:tailEnd/>
          </a:ln>
        </p:spPr>
      </p:pic>
      <p:pic>
        <p:nvPicPr>
          <p:cNvPr id="15366" name="Picture 6"/>
          <p:cNvPicPr>
            <a:picLocks noChangeAspect="1" noChangeArrowheads="1"/>
          </p:cNvPicPr>
          <p:nvPr/>
        </p:nvPicPr>
        <p:blipFill>
          <a:blip r:embed="rId5" cstate="print"/>
          <a:srcRect/>
          <a:stretch>
            <a:fillRect/>
          </a:stretch>
        </p:blipFill>
        <p:spPr bwMode="auto">
          <a:xfrm>
            <a:off x="5459329" y="1524000"/>
            <a:ext cx="3684671" cy="5334000"/>
          </a:xfrm>
          <a:prstGeom prst="rect">
            <a:avLst/>
          </a:prstGeom>
          <a:noFill/>
          <a:ln w="9525">
            <a:noFill/>
            <a:miter lim="800000"/>
            <a:headEnd/>
            <a:tailEnd/>
          </a:ln>
        </p:spPr>
      </p:pic>
      <p:sp>
        <p:nvSpPr>
          <p:cNvPr id="7" name="TextBox 6"/>
          <p:cNvSpPr txBox="1"/>
          <p:nvPr/>
        </p:nvSpPr>
        <p:spPr>
          <a:xfrm>
            <a:off x="3428992" y="5572140"/>
            <a:ext cx="2000264" cy="707886"/>
          </a:xfrm>
          <a:prstGeom prst="rect">
            <a:avLst/>
          </a:prstGeom>
          <a:noFill/>
        </p:spPr>
        <p:txBody>
          <a:bodyPr wrap="square" rtlCol="0">
            <a:spAutoFit/>
          </a:bodyPr>
          <a:lstStyle/>
          <a:p>
            <a:r>
              <a:rPr lang="en-US" altLang="zh-CN" sz="2000" b="1" dirty="0">
                <a:latin typeface="Gill Sans MT" panose="020B0502020104020203" pitchFamily="34" charset="0"/>
              </a:rPr>
              <a:t>Discontinuous at z = 0</a:t>
            </a:r>
            <a:endParaRPr lang="zh-CN" altLang="en-US" sz="2000" b="1" dirty="0">
              <a:latin typeface="Gill Sans MT" panose="020B0502020104020203" pitchFamily="34" charset="0"/>
            </a:endParaRPr>
          </a:p>
        </p:txBody>
      </p:sp>
      <p:sp>
        <p:nvSpPr>
          <p:cNvPr id="3" name="灯片编号占位符 2">
            <a:extLst>
              <a:ext uri="{FF2B5EF4-FFF2-40B4-BE49-F238E27FC236}">
                <a16:creationId xmlns:a16="http://schemas.microsoft.com/office/drawing/2014/main" id="{17465320-1875-4808-B40C-470F8528DE7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15</a:t>
            </a:fld>
            <a:endParaRPr lang="en-US"/>
          </a:p>
        </p:txBody>
      </p:sp>
      <p:cxnSp>
        <p:nvCxnSpPr>
          <p:cNvPr id="5" name="直接箭头连接符 4"/>
          <p:cNvCxnSpPr/>
          <p:nvPr/>
        </p:nvCxnSpPr>
        <p:spPr>
          <a:xfrm flipV="1">
            <a:off x="3275856" y="4221088"/>
            <a:ext cx="2520280"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6"/>
          <p:cNvSpPr txBox="1"/>
          <p:nvPr/>
        </p:nvSpPr>
        <p:spPr>
          <a:xfrm rot="20867687">
            <a:off x="3813976" y="4058586"/>
            <a:ext cx="1230296" cy="400110"/>
          </a:xfrm>
          <a:prstGeom prst="rect">
            <a:avLst/>
          </a:prstGeom>
          <a:noFill/>
        </p:spPr>
        <p:txBody>
          <a:bodyPr wrap="square" rtlCol="0">
            <a:spAutoFit/>
          </a:bodyPr>
          <a:lstStyle/>
          <a:p>
            <a:r>
              <a:rPr lang="en-US" altLang="zh-CN" sz="2000" b="1" dirty="0" smtClean="0">
                <a:latin typeface="Gill Sans MT" panose="020B0502020104020203" pitchFamily="34" charset="0"/>
              </a:rPr>
              <a:t>plotting</a:t>
            </a:r>
            <a:endParaRPr lang="zh-CN" altLang="en-US" sz="2000" b="1" dirty="0">
              <a:latin typeface="Gill Sans MT" panose="020B0502020104020203" pitchFamily="34" charset="0"/>
            </a:endParaRPr>
          </a:p>
        </p:txBody>
      </p:sp>
      <p:sp>
        <p:nvSpPr>
          <p:cNvPr id="15" name="圆角矩形 14"/>
          <p:cNvSpPr/>
          <p:nvPr/>
        </p:nvSpPr>
        <p:spPr>
          <a:xfrm>
            <a:off x="3581400" y="690374"/>
            <a:ext cx="5562600" cy="83362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Example 8-1 (pp. 358) Radar </a:t>
            </a:r>
            <a:r>
              <a:rPr lang="en-US" altLang="zh-CN" sz="1200" dirty="0" err="1" smtClean="0">
                <a:solidFill>
                  <a:schemeClr val="tx1"/>
                </a:solidFill>
                <a:latin typeface="Gill Sans MT" panose="020B0502020104020203" pitchFamily="34" charset="0"/>
              </a:rPr>
              <a:t>Radome</a:t>
            </a:r>
            <a:r>
              <a:rPr lang="en-US" altLang="zh-CN" sz="1200" dirty="0" smtClean="0">
                <a:solidFill>
                  <a:schemeClr val="tx1"/>
                </a:solidFill>
                <a:latin typeface="Gill Sans MT" panose="020B0502020104020203" pitchFamily="34" charset="0"/>
              </a:rPr>
              <a:t> (Concept Question 8-2 on pp. 361)</a:t>
            </a:r>
          </a:p>
          <a:p>
            <a:pPr algn="just">
              <a:lnSpc>
                <a:spcPct val="150000"/>
              </a:lnSpc>
            </a:pPr>
            <a:r>
              <a:rPr lang="en-US" altLang="zh-CN" sz="1200" dirty="0" smtClean="0">
                <a:solidFill>
                  <a:schemeClr val="tx1"/>
                </a:solidFill>
                <a:latin typeface="Gill Sans MT" panose="020B0502020104020203" pitchFamily="34" charset="0"/>
              </a:rPr>
              <a:t>Multiple reflection (waves) cancel with each other, leading to transparency</a:t>
            </a:r>
          </a:p>
        </p:txBody>
      </p:sp>
      <p:sp>
        <p:nvSpPr>
          <p:cNvPr id="4" name="矩形 3"/>
          <p:cNvSpPr/>
          <p:nvPr/>
        </p:nvSpPr>
        <p:spPr>
          <a:xfrm>
            <a:off x="1727684" y="1772816"/>
            <a:ext cx="108012"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2447764" y="4759913"/>
            <a:ext cx="540060"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2583722" y="6021288"/>
            <a:ext cx="620125" cy="28803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365"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0" y="3579263"/>
            <a:ext cx="5491031" cy="3276600"/>
          </a:xfrm>
          <a:prstGeom prst="rect">
            <a:avLst/>
          </a:prstGeom>
          <a:noFill/>
          <a:ln w="9525">
            <a:noFill/>
            <a:miter lim="800000"/>
            <a:headEnd/>
            <a:tailEnd/>
          </a:ln>
        </p:spPr>
      </p:pic>
      <p:sp>
        <p:nvSpPr>
          <p:cNvPr id="17" name="矩形 16"/>
          <p:cNvSpPr/>
          <p:nvPr/>
        </p:nvSpPr>
        <p:spPr>
          <a:xfrm>
            <a:off x="2567646" y="1355683"/>
            <a:ext cx="204153"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1796054" y="4753947"/>
            <a:ext cx="651710"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1932012" y="6021288"/>
            <a:ext cx="651710" cy="28803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圆角矩形 19"/>
          <p:cNvSpPr/>
          <p:nvPr/>
        </p:nvSpPr>
        <p:spPr>
          <a:xfrm>
            <a:off x="3786175" y="2034652"/>
            <a:ext cx="1592373" cy="1470548"/>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You may think the (</a:t>
            </a:r>
            <a:r>
              <a:rPr lang="en-US" altLang="zh-CN" sz="1200" dirty="0" err="1" smtClean="0">
                <a:solidFill>
                  <a:schemeClr val="tx1"/>
                </a:solidFill>
                <a:latin typeface="Gill Sans MT" panose="020B0502020104020203" pitchFamily="34" charset="0"/>
              </a:rPr>
              <a:t>kz</a:t>
            </a:r>
            <a:r>
              <a:rPr lang="en-US" altLang="zh-CN" sz="1200" dirty="0" smtClean="0">
                <a:solidFill>
                  <a:schemeClr val="tx1"/>
                </a:solidFill>
                <a:latin typeface="Gill Sans MT" panose="020B0502020104020203" pitchFamily="34" charset="0"/>
              </a:rPr>
              <a:t>) term as magnitude, which is controlled by the (</a:t>
            </a:r>
            <a:r>
              <a:rPr lang="en-US" altLang="zh-CN" sz="1200" dirty="0" err="1" smtClean="0">
                <a:solidFill>
                  <a:schemeClr val="tx1"/>
                </a:solidFill>
                <a:latin typeface="Gill Sans MT" panose="020B0502020104020203" pitchFamily="34" charset="0"/>
              </a:rPr>
              <a:t>ωt</a:t>
            </a:r>
            <a:r>
              <a:rPr lang="en-US" altLang="zh-CN" sz="1200" dirty="0" smtClean="0">
                <a:solidFill>
                  <a:schemeClr val="tx1"/>
                </a:solidFill>
                <a:latin typeface="Gill Sans MT" panose="020B0502020104020203" pitchFamily="34" charset="0"/>
              </a:rPr>
              <a:t>) term</a:t>
            </a:r>
          </a:p>
        </p:txBody>
      </p:sp>
    </p:spTree>
    <p:extLst>
      <p:ext uri="{BB962C8B-B14F-4D97-AF65-F5344CB8AC3E}">
        <p14:creationId xmlns:p14="http://schemas.microsoft.com/office/powerpoint/2010/main" val="21643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11"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073" y="-152400"/>
            <a:ext cx="8153400" cy="990600"/>
          </a:xfrm>
        </p:spPr>
        <p:txBody>
          <a:bodyPr/>
          <a:lstStyle/>
          <a:p>
            <a:r>
              <a:rPr lang="en-US" dirty="0"/>
              <a:t>Example 8-3 (cont.)</a:t>
            </a:r>
          </a:p>
        </p:txBody>
      </p:sp>
      <p:pic>
        <p:nvPicPr>
          <p:cNvPr id="15366" name="Picture 6"/>
          <p:cNvPicPr>
            <a:picLocks noChangeAspect="1" noChangeArrowheads="1"/>
          </p:cNvPicPr>
          <p:nvPr/>
        </p:nvPicPr>
        <p:blipFill>
          <a:blip r:embed="rId6" cstate="print"/>
          <a:srcRect/>
          <a:stretch>
            <a:fillRect/>
          </a:stretch>
        </p:blipFill>
        <p:spPr bwMode="auto">
          <a:xfrm>
            <a:off x="5459329" y="1524000"/>
            <a:ext cx="3684671" cy="5334000"/>
          </a:xfrm>
          <a:prstGeom prst="rect">
            <a:avLst/>
          </a:prstGeom>
          <a:noFill/>
          <a:ln w="9525">
            <a:noFill/>
            <a:miter lim="800000"/>
            <a:headEnd/>
            <a:tailEnd/>
          </a:ln>
        </p:spPr>
      </p:pic>
      <p:grpSp>
        <p:nvGrpSpPr>
          <p:cNvPr id="13" name="组合 12"/>
          <p:cNvGrpSpPr/>
          <p:nvPr/>
        </p:nvGrpSpPr>
        <p:grpSpPr>
          <a:xfrm>
            <a:off x="395535" y="1534802"/>
            <a:ext cx="4973352" cy="5256719"/>
            <a:chOff x="4788023" y="174961"/>
            <a:chExt cx="4050393" cy="4281173"/>
          </a:xfrm>
        </p:grpSpPr>
        <p:pic>
          <p:nvPicPr>
            <p:cNvPr id="14" name="low spe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88024" y="2160911"/>
              <a:ext cx="4050392" cy="2295223"/>
            </a:xfrm>
            <a:prstGeom prst="rect">
              <a:avLst/>
            </a:prstGeom>
          </p:spPr>
        </p:pic>
        <p:pic>
          <p:nvPicPr>
            <p:cNvPr id="16" name="high spee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88023" y="174961"/>
              <a:ext cx="4050392" cy="1822676"/>
            </a:xfrm>
            <a:prstGeom prst="rect">
              <a:avLst/>
            </a:prstGeom>
          </p:spPr>
        </p:pic>
      </p:grpSp>
      <p:sp>
        <p:nvSpPr>
          <p:cNvPr id="17" name="矩形 16"/>
          <p:cNvSpPr/>
          <p:nvPr/>
        </p:nvSpPr>
        <p:spPr>
          <a:xfrm>
            <a:off x="590044" y="1702074"/>
            <a:ext cx="1418853" cy="369332"/>
          </a:xfrm>
          <a:prstGeom prst="rect">
            <a:avLst/>
          </a:prstGeom>
          <a:solidFill>
            <a:srgbClr val="FFFF00"/>
          </a:solidFill>
        </p:spPr>
        <p:txBody>
          <a:bodyPr wrap="square">
            <a:spAutoFit/>
          </a:bodyPr>
          <a:lstStyle/>
          <a:p>
            <a:r>
              <a:rPr lang="en-US" altLang="zh-CN" b="1" dirty="0">
                <a:latin typeface="Gill Sans MT" panose="020B0502020104020203" pitchFamily="34" charset="0"/>
              </a:rPr>
              <a:t>boundary</a:t>
            </a:r>
            <a:endParaRPr lang="zh-CN" altLang="en-US" dirty="0"/>
          </a:p>
        </p:txBody>
      </p:sp>
      <p:cxnSp>
        <p:nvCxnSpPr>
          <p:cNvPr id="18" name="直接箭头连接符 17"/>
          <p:cNvCxnSpPr/>
          <p:nvPr/>
        </p:nvCxnSpPr>
        <p:spPr>
          <a:xfrm flipH="1">
            <a:off x="590044" y="2014984"/>
            <a:ext cx="185029" cy="44153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598935" y="4909810"/>
            <a:ext cx="176138" cy="89545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8934" y="4725144"/>
            <a:ext cx="1418853" cy="369332"/>
          </a:xfrm>
          <a:prstGeom prst="rect">
            <a:avLst/>
          </a:prstGeom>
          <a:solidFill>
            <a:srgbClr val="FFFF00"/>
          </a:solidFill>
        </p:spPr>
        <p:txBody>
          <a:bodyPr wrap="square">
            <a:spAutoFit/>
          </a:bodyPr>
          <a:lstStyle/>
          <a:p>
            <a:r>
              <a:rPr lang="en-US" altLang="zh-CN" b="1" dirty="0">
                <a:latin typeface="Gill Sans MT" panose="020B0502020104020203" pitchFamily="34" charset="0"/>
              </a:rPr>
              <a:t>boundary</a:t>
            </a:r>
            <a:endParaRPr lang="zh-CN" altLang="en-US" dirty="0"/>
          </a:p>
        </p:txBody>
      </p:sp>
      <p:sp>
        <p:nvSpPr>
          <p:cNvPr id="12" name="圆角矩形 11"/>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3355774227"/>
      </p:ext>
    </p:extLst>
  </p:cSld>
  <p:clrMapOvr>
    <a:masterClrMapping/>
  </p:clrMapOvr>
  <p:timing>
    <p:tnLst>
      <p:par>
        <p:cTn id="1" dur="indefinite" restart="never" nodeType="tmRoot">
          <p:childTnLst>
            <p:video>
              <p:cMediaNode vol="80000">
                <p:cTn id="2" repeatCount="indefinite" fill="remove" display="0">
                  <p:stCondLst>
                    <p:cond delay="indefinite"/>
                  </p:stCondLst>
                </p:cTn>
                <p:tgtEl>
                  <p:spTgt spid="14"/>
                </p:tgtEl>
              </p:cMediaNode>
            </p:video>
            <p:video>
              <p:cMediaNode vol="80000">
                <p:cTn id="3" repeatCount="indefinite" fill="remove" display="0">
                  <p:stCondLst>
                    <p:cond delay="indefinite"/>
                  </p:stCondLst>
                </p:cTn>
                <p:tgtEl>
                  <p:spTgt spid="1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Standing Wave</a:t>
            </a:r>
          </a:p>
        </p:txBody>
      </p:sp>
      <p:pic>
        <p:nvPicPr>
          <p:cNvPr id="4" name="Content Placeholder 3"/>
          <p:cNvPicPr>
            <a:picLocks noGrp="1" noChangeAspect="1" noChangeArrowheads="1"/>
          </p:cNvPicPr>
          <p:nvPr>
            <p:ph sz="quarter" idx="1"/>
          </p:nvPr>
        </p:nvPicPr>
        <p:blipFill>
          <a:blip r:embed="rId3" cstate="print"/>
          <a:srcRect/>
          <a:stretch>
            <a:fillRect/>
          </a:stretch>
        </p:blipFill>
        <p:spPr bwMode="auto">
          <a:xfrm>
            <a:off x="304800" y="1676400"/>
            <a:ext cx="3134198" cy="231930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4120887" y="1537706"/>
                <a:ext cx="4749826" cy="629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𝑆</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b>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𝑧</m:t>
                          </m:r>
                        </m:e>
                      </m:acc>
                      <m:r>
                        <a:rPr lang="en-US" sz="2000" b="0" i="1" smtClean="0">
                          <a:latin typeface="Cambria Math" panose="02040503050406030204" pitchFamily="18" charset="0"/>
                        </a:rPr>
                        <m:t>𝑗</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sSup>
                        <m:sSupPr>
                          <m:ctrlPr>
                            <a:rPr lang="en-US" sz="2000" b="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𝑖</m:t>
                                  </m:r>
                                </m:sup>
                              </m:sSubSup>
                            </m:e>
                          </m:d>
                        </m:e>
                        <m:sup>
                          <m:r>
                            <a:rPr lang="en-US" sz="2000" b="0" i="1" smtClean="0">
                              <a:latin typeface="Cambria Math" panose="02040503050406030204" pitchFamily="18" charset="0"/>
                            </a:rPr>
                            <m:t>2</m:t>
                          </m:r>
                        </m:sup>
                      </m:sSup>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𝑧</m:t>
                          </m:r>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1</m:t>
                              </m:r>
                            </m:sub>
                          </m:sSub>
                          <m:r>
                            <a:rPr lang="en-US" sz="2000" i="1">
                              <a:latin typeface="Cambria Math" panose="02040503050406030204" pitchFamily="18" charset="0"/>
                            </a:rPr>
                            <m:t>𝑧</m:t>
                          </m:r>
                        </m:e>
                      </m:func>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4120887" y="1537706"/>
                <a:ext cx="4749826" cy="629211"/>
              </a:xfrm>
              <a:prstGeom prst="rect">
                <a:avLst/>
              </a:prstGeom>
              <a:blipFill>
                <a:blip r:embed="rId4"/>
                <a:stretch>
                  <a:fillRect b="-971"/>
                </a:stretch>
              </a:blipFill>
            </p:spPr>
            <p:txBody>
              <a:bodyPr/>
              <a:lstStyle/>
              <a:p>
                <a:r>
                  <a:rPr lang="zh-CN" altLang="en-US">
                    <a:noFill/>
                  </a:rPr>
                  <a:t> </a:t>
                </a:r>
              </a:p>
            </p:txBody>
          </p:sp>
        </mc:Fallback>
      </mc:AlternateContent>
      <p:sp>
        <p:nvSpPr>
          <p:cNvPr id="7" name="TextBox 6"/>
          <p:cNvSpPr txBox="1"/>
          <p:nvPr/>
        </p:nvSpPr>
        <p:spPr>
          <a:xfrm>
            <a:off x="4120887" y="2801676"/>
            <a:ext cx="4434840" cy="400110"/>
          </a:xfrm>
          <a:prstGeom prst="rect">
            <a:avLst/>
          </a:prstGeom>
          <a:noFill/>
        </p:spPr>
        <p:txBody>
          <a:bodyPr wrap="square" rtlCol="0">
            <a:spAutoFit/>
          </a:bodyPr>
          <a:lstStyle/>
          <a:p>
            <a:pPr algn="ctr"/>
            <a:r>
              <a:rPr lang="en-US" sz="2000" dirty="0">
                <a:solidFill>
                  <a:srgbClr val="0000CC"/>
                </a:solidFill>
                <a:latin typeface="Times New Roman" panose="02020603050405020304" pitchFamily="18" charset="0"/>
                <a:cs typeface="Times New Roman" panose="02020603050405020304" pitchFamily="18" charset="0"/>
              </a:rPr>
              <a:t>No real power flow, no propagating wave</a:t>
            </a:r>
          </a:p>
        </p:txBody>
      </p:sp>
      <p:sp>
        <p:nvSpPr>
          <p:cNvPr id="8" name="TextBox 7"/>
          <p:cNvSpPr txBox="1"/>
          <p:nvPr/>
        </p:nvSpPr>
        <p:spPr>
          <a:xfrm>
            <a:off x="2888886" y="3162971"/>
            <a:ext cx="6319406" cy="400110"/>
          </a:xfrm>
          <a:prstGeom prst="rect">
            <a:avLst/>
          </a:prstGeom>
          <a:noFill/>
        </p:spPr>
        <p:txBody>
          <a:bodyPr wrap="square" rtlCol="0">
            <a:spAutoFit/>
          </a:bodyPr>
          <a:lstStyle/>
          <a:p>
            <a:pPr algn="ctr"/>
            <a:r>
              <a:rPr lang="en-US" sz="2000" dirty="0">
                <a:solidFill>
                  <a:srgbClr val="C00000"/>
                </a:solidFill>
                <a:latin typeface="Times New Roman" panose="02020603050405020304" pitchFamily="18" charset="0"/>
                <a:cs typeface="Times New Roman" panose="02020603050405020304" pitchFamily="18" charset="0"/>
              </a:rPr>
              <a:t>Standing wave (two waves travelling in opposite directions)</a:t>
            </a:r>
          </a:p>
        </p:txBody>
      </p:sp>
      <p:sp>
        <p:nvSpPr>
          <p:cNvPr id="9" name="Rectangle 8"/>
          <p:cNvSpPr/>
          <p:nvPr/>
        </p:nvSpPr>
        <p:spPr>
          <a:xfrm>
            <a:off x="5274496" y="2441859"/>
            <a:ext cx="1981200" cy="400110"/>
          </a:xfrm>
          <a:prstGeom prst="rect">
            <a:avLst/>
          </a:prstGeom>
        </p:spPr>
        <p:txBody>
          <a:bodyPr wrap="square">
            <a:spAutoFit/>
          </a:bodyPr>
          <a:lstStyle/>
          <a:p>
            <a:pPr lvl="0" algn="ctr"/>
            <a:r>
              <a:rPr lang="en-US" sz="2000" dirty="0">
                <a:solidFill>
                  <a:srgbClr val="0000CC"/>
                </a:solidFill>
                <a:latin typeface="Times New Roman" panose="02020603050405020304" pitchFamily="18" charset="0"/>
                <a:cs typeface="Times New Roman" panose="02020603050405020304" pitchFamily="18" charset="0"/>
              </a:rPr>
              <a:t>Purely imaginary</a:t>
            </a:r>
          </a:p>
        </p:txBody>
      </p:sp>
      <p:sp>
        <p:nvSpPr>
          <p:cNvPr id="10" name="Down Arrow 9"/>
          <p:cNvSpPr/>
          <p:nvPr/>
        </p:nvSpPr>
        <p:spPr>
          <a:xfrm>
            <a:off x="6188896" y="2114899"/>
            <a:ext cx="152400" cy="334873"/>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169208" y="4909076"/>
                <a:ext cx="2332882" cy="462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b="0" i="1" smtClean="0">
                          <a:latin typeface="Cambria Math" panose="02040503050406030204" pitchFamily="18" charset="0"/>
                        </a:rPr>
                        <m:t>=</m:t>
                      </m:r>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smtClean="0">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1</m:t>
                                  </m:r>
                                </m:sub>
                              </m:sSub>
                              <m:r>
                                <a:rPr lang="en-US" sz="2000" i="1">
                                  <a:latin typeface="Cambria Math" panose="02040503050406030204" pitchFamily="18" charset="0"/>
                                </a:rPr>
                                <m:t>𝑧</m:t>
                              </m:r>
                            </m:e>
                          </m:func>
                        </m:e>
                      </m:d>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169208" y="4909076"/>
                <a:ext cx="2332882" cy="4621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07466" y="5447238"/>
                <a:ext cx="6994543" cy="128240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dirty="0" smtClean="0">
                          <a:latin typeface="Cambria Math" panose="02040503050406030204" pitchFamily="18" charset="0"/>
                          <a:cs typeface="Times New Roman" panose="02020603050405020304" pitchFamily="18" charset="0"/>
                        </a:rPr>
                        <m:t>at</m:t>
                      </m:r>
                      <m:r>
                        <a:rPr lang="en-US" sz="2000" b="0" i="1" dirty="0" smtClean="0">
                          <a:latin typeface="Cambria Math" panose="02040503050406030204" pitchFamily="18" charset="0"/>
                          <a:cs typeface="Times New Roman" panose="02020603050405020304" pitchFamily="18" charset="0"/>
                        </a:rPr>
                        <m:t> </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b="0" i="1" dirty="0" smtClean="0">
                              <a:latin typeface="Cambria Math" panose="02040503050406030204" pitchFamily="18" charset="0"/>
                              <a:cs typeface="Times New Roman" panose="02020603050405020304" pitchFamily="18" charset="0"/>
                            </a:rPr>
                            <m:t>2</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i="1" dirty="0">
                              <a:latin typeface="Cambria Math" panose="02040503050406030204" pitchFamily="18" charset="0"/>
                              <a:cs typeface="Times New Roman" panose="02020603050405020304" pitchFamily="18" charset="0"/>
                            </a:rPr>
                            <m:t>4</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smtClean="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b="0" i="0" dirty="0" smtClean="0">
                              <a:latin typeface="Cambria Math" panose="02040503050406030204" pitchFamily="18" charset="0"/>
                              <a:cs typeface="Times New Roman" panose="02020603050405020304" pitchFamily="18" charset="0"/>
                            </a:rPr>
                            <m:t>max</m:t>
                          </m:r>
                        </m:sub>
                      </m:sSub>
                      <m:r>
                        <a:rPr lang="en-US" sz="2000" i="1" dirty="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at</m:t>
                      </m:r>
                      <m:r>
                        <a:rPr lang="en-US" sz="2000" i="1" dirty="0">
                          <a:latin typeface="Cambria Math" panose="02040503050406030204" pitchFamily="18" charset="0"/>
                          <a:cs typeface="Times New Roman" panose="02020603050405020304" pitchFamily="18" charset="0"/>
                        </a:rPr>
                        <m:t> </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2</m:t>
                          </m:r>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in</m:t>
                          </m:r>
                        </m:sub>
                      </m:sSub>
                      <m:r>
                        <a:rPr lang="en-US" sz="2000" i="1" dirty="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0</m:t>
                      </m:r>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07466" y="5447238"/>
                <a:ext cx="6994543" cy="1282402"/>
              </a:xfrm>
              <a:prstGeom prst="rect">
                <a:avLst/>
              </a:prstGeom>
              <a:blipFill>
                <a:blip r:embed="rId6"/>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73F1663C-24F1-422A-847C-26E67F4E045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17</a:t>
            </a:fld>
            <a:endParaRPr lang="en-US"/>
          </a:p>
        </p:txBody>
      </p:sp>
      <p:sp>
        <p:nvSpPr>
          <p:cNvPr id="13" name="圆角矩形 12"/>
          <p:cNvSpPr/>
          <p:nvPr/>
        </p:nvSpPr>
        <p:spPr>
          <a:xfrm>
            <a:off x="7596336" y="5509156"/>
            <a:ext cx="144101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Peak point</a:t>
            </a:r>
          </a:p>
        </p:txBody>
      </p:sp>
      <p:sp>
        <p:nvSpPr>
          <p:cNvPr id="14" name="圆角矩形 13"/>
          <p:cNvSpPr/>
          <p:nvPr/>
        </p:nvSpPr>
        <p:spPr>
          <a:xfrm>
            <a:off x="7596336" y="6252968"/>
            <a:ext cx="144101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Standing point</a:t>
            </a:r>
          </a:p>
        </p:txBody>
      </p:sp>
      <p:sp>
        <p:nvSpPr>
          <p:cNvPr id="15" name="圆角矩形 14"/>
          <p:cNvSpPr/>
          <p:nvPr/>
        </p:nvSpPr>
        <p:spPr>
          <a:xfrm>
            <a:off x="3059832" y="3566601"/>
            <a:ext cx="5977514" cy="143405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Hint</a:t>
            </a:r>
          </a:p>
          <a:p>
            <a:pPr algn="just">
              <a:lnSpc>
                <a:spcPct val="150000"/>
              </a:lnSpc>
            </a:pPr>
            <a:r>
              <a:rPr lang="en-US" altLang="zh-CN" sz="1200" dirty="0" smtClean="0">
                <a:solidFill>
                  <a:schemeClr val="tx1"/>
                </a:solidFill>
                <a:latin typeface="Gill Sans MT" panose="020B0502020104020203" pitchFamily="34" charset="0"/>
              </a:rPr>
              <a:t>You may have noticed that |</a:t>
            </a:r>
            <a:r>
              <a:rPr lang="en-US" altLang="zh-CN" sz="1200" i="1" dirty="0" smtClean="0">
                <a:solidFill>
                  <a:schemeClr val="tx1"/>
                </a:solidFill>
                <a:latin typeface="Gill Sans MT" panose="020B0502020104020203" pitchFamily="34" charset="0"/>
              </a:rPr>
              <a:t>E</a:t>
            </a:r>
            <a:r>
              <a:rPr lang="en-US" altLang="zh-CN" sz="1200" dirty="0" smtClean="0">
                <a:solidFill>
                  <a:schemeClr val="tx1"/>
                </a:solidFill>
                <a:latin typeface="Gill Sans MT" panose="020B0502020104020203" pitchFamily="34" charset="0"/>
              </a:rPr>
              <a:t>| and |</a:t>
            </a:r>
            <a:r>
              <a:rPr lang="en-US" altLang="zh-CN" sz="1200" i="1" dirty="0" smtClean="0">
                <a:solidFill>
                  <a:schemeClr val="tx1"/>
                </a:solidFill>
                <a:latin typeface="Gill Sans MT" panose="020B0502020104020203" pitchFamily="34" charset="0"/>
              </a:rPr>
              <a:t>H</a:t>
            </a:r>
            <a:r>
              <a:rPr lang="en-US" altLang="zh-CN" sz="1200" dirty="0" smtClean="0">
                <a:solidFill>
                  <a:schemeClr val="tx1"/>
                </a:solidFill>
                <a:latin typeface="Gill Sans MT" panose="020B0502020104020203" pitchFamily="34" charset="0"/>
              </a:rPr>
              <a:t>| has a quadrature phase difference in both time and space, therefore the real power flow ends up with zero here. So the power is in fact stored in the system formed by the air and the metal plate, where the E-field converts to H-field and vice versa, without escape from the system.</a:t>
            </a:r>
          </a:p>
        </p:txBody>
      </p:sp>
      <p:sp>
        <p:nvSpPr>
          <p:cNvPr id="16" name="圆角矩形 15"/>
          <p:cNvSpPr/>
          <p:nvPr/>
        </p:nvSpPr>
        <p:spPr>
          <a:xfrm>
            <a:off x="323528" y="4365103"/>
            <a:ext cx="2178562" cy="415647"/>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Multiple peaks and nulls:</a:t>
            </a:r>
          </a:p>
        </p:txBody>
      </p:sp>
    </p:spTree>
    <p:extLst>
      <p:ext uri="{BB962C8B-B14F-4D97-AF65-F5344CB8AC3E}">
        <p14:creationId xmlns:p14="http://schemas.microsoft.com/office/powerpoint/2010/main" val="410288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68170"/>
            <a:ext cx="8153400" cy="990600"/>
          </a:xfrm>
        </p:spPr>
        <p:txBody>
          <a:bodyPr/>
          <a:lstStyle/>
          <a:p>
            <a:r>
              <a:rPr lang="en-US" dirty="0"/>
              <a:t>Another Point of View</a:t>
            </a:r>
          </a:p>
        </p:txBody>
      </p:sp>
      <p:sp>
        <p:nvSpPr>
          <p:cNvPr id="5" name="Content Placeholder 4"/>
          <p:cNvSpPr>
            <a:spLocks noGrp="1"/>
          </p:cNvSpPr>
          <p:nvPr>
            <p:ph idx="1"/>
          </p:nvPr>
        </p:nvSpPr>
        <p:spPr>
          <a:xfrm>
            <a:off x="440987" y="1503327"/>
            <a:ext cx="8496721" cy="76394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Because the tangential magnetic field is not continuous, there must be an induced </a:t>
            </a:r>
            <a:r>
              <a:rPr lang="en-US" sz="2000" dirty="0">
                <a:solidFill>
                  <a:srgbClr val="0000CC"/>
                </a:solidFill>
                <a:latin typeface="Times New Roman" panose="02020603050405020304" pitchFamily="18" charset="0"/>
                <a:cs typeface="Times New Roman" panose="02020603050405020304" pitchFamily="18" charset="0"/>
              </a:rPr>
              <a:t>surface current </a:t>
            </a:r>
            <a:r>
              <a:rPr lang="en-US" sz="2000" dirty="0">
                <a:solidFill>
                  <a:schemeClr val="tx1"/>
                </a:solidFill>
                <a:latin typeface="Times New Roman" panose="02020603050405020304" pitchFamily="18" charset="0"/>
                <a:cs typeface="Times New Roman" panose="02020603050405020304" pitchFamily="18" charset="0"/>
              </a:rPr>
              <a:t>on the </a:t>
            </a:r>
            <a:r>
              <a:rPr lang="en-US" sz="2000" dirty="0" smtClean="0">
                <a:solidFill>
                  <a:schemeClr val="tx1"/>
                </a:solidFill>
                <a:latin typeface="Times New Roman" panose="02020603050405020304" pitchFamily="18" charset="0"/>
                <a:cs typeface="Times New Roman" panose="02020603050405020304" pitchFamily="18" charset="0"/>
              </a:rPr>
              <a:t>PEC </a:t>
            </a:r>
            <a:r>
              <a:rPr lang="en-US" altLang="zh-CN" sz="2000" dirty="0" smtClean="0">
                <a:solidFill>
                  <a:schemeClr val="tx1"/>
                </a:solidFill>
                <a:latin typeface="Times New Roman" panose="02020603050405020304" pitchFamily="18" charset="0"/>
                <a:cs typeface="Times New Roman" panose="02020603050405020304" pitchFamily="18" charset="0"/>
              </a:rPr>
              <a:t>(</a:t>
            </a:r>
            <a:r>
              <a:rPr lang="en-US" altLang="zh-CN" sz="2000" dirty="0" smtClean="0">
                <a:solidFill>
                  <a:srgbClr val="0000CC"/>
                </a:solidFill>
                <a:latin typeface="Times New Roman" panose="02020603050405020304" pitchFamily="18" charset="0"/>
                <a:cs typeface="Times New Roman" panose="02020603050405020304" pitchFamily="18" charset="0"/>
              </a:rPr>
              <a:t>to account for the discontinuity</a:t>
            </a:r>
            <a:r>
              <a:rPr lang="en-US" altLang="zh-CN" sz="2000" dirty="0" smtClean="0">
                <a:solidFill>
                  <a:schemeClr val="tx1"/>
                </a:solidFill>
                <a:latin typeface="Times New Roman" panose="02020603050405020304" pitchFamily="18" charset="0"/>
                <a:cs typeface="Times New Roman" panose="02020603050405020304" pitchFamily="18" charset="0"/>
              </a:rPr>
              <a:t>), where</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4"/>
          <p:cNvSpPr txBox="1">
            <a:spLocks/>
          </p:cNvSpPr>
          <p:nvPr/>
        </p:nvSpPr>
        <p:spPr>
          <a:xfrm>
            <a:off x="432022" y="3103506"/>
            <a:ext cx="8635250" cy="40169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The reflected wave can be considered as </a:t>
            </a:r>
            <a:r>
              <a:rPr lang="en-US" sz="2000" dirty="0" smtClean="0">
                <a:solidFill>
                  <a:schemeClr val="tx1"/>
                </a:solidFill>
                <a:latin typeface="Times New Roman" panose="02020603050405020304" pitchFamily="18" charset="0"/>
                <a:cs typeface="Times New Roman" panose="02020603050405020304" pitchFamily="18" charset="0"/>
              </a:rPr>
              <a:t>that generated </a:t>
            </a:r>
            <a:r>
              <a:rPr lang="en-US" sz="2000" dirty="0">
                <a:solidFill>
                  <a:schemeClr val="tx1"/>
                </a:solidFill>
                <a:latin typeface="Times New Roman" panose="02020603050405020304" pitchFamily="18" charset="0"/>
                <a:cs typeface="Times New Roman" panose="02020603050405020304" pitchFamily="18" charset="0"/>
              </a:rPr>
              <a:t>by the induced surface </a:t>
            </a:r>
            <a:r>
              <a:rPr lang="en-US" sz="2000" dirty="0" smtClean="0">
                <a:solidFill>
                  <a:schemeClr val="tx1"/>
                </a:solidFill>
                <a:latin typeface="Times New Roman" panose="02020603050405020304" pitchFamily="18" charset="0"/>
                <a:cs typeface="Times New Roman" panose="02020603050405020304" pitchFamily="18" charset="0"/>
              </a:rPr>
              <a:t>currents</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flipH="1" flipV="1">
            <a:off x="2449753" y="387683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449753" y="448034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449753" y="508079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49553" y="5626389"/>
            <a:ext cx="2895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22648" y="5139106"/>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z</a:t>
            </a:r>
          </a:p>
        </p:txBody>
      </p:sp>
      <p:cxnSp>
        <p:nvCxnSpPr>
          <p:cNvPr id="12" name="Straight Arrow Connector 11"/>
          <p:cNvCxnSpPr/>
          <p:nvPr/>
        </p:nvCxnSpPr>
        <p:spPr>
          <a:xfrm flipV="1">
            <a:off x="2449753" y="3591848"/>
            <a:ext cx="0" cy="2034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74164" y="3443420"/>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x</a:t>
            </a:r>
          </a:p>
        </p:txBody>
      </p:sp>
      <mc:AlternateContent xmlns:mc="http://schemas.openxmlformats.org/markup-compatibility/2006" xmlns:a14="http://schemas.microsoft.com/office/drawing/2010/main">
        <mc:Choice Requires="a14">
          <p:sp>
            <p:nvSpPr>
              <p:cNvPr id="14" name="TextBox 13"/>
              <p:cNvSpPr txBox="1"/>
              <p:nvPr/>
            </p:nvSpPr>
            <p:spPr>
              <a:xfrm>
                <a:off x="1345007" y="3794315"/>
                <a:ext cx="457200" cy="506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acc>
                            <m:accPr>
                              <m:chr m:val="⃑"/>
                              <m:ctrlPr>
                                <a:rPr lang="en-US" sz="2400" i="1">
                                  <a:solidFill>
                                    <a:srgbClr val="FF0000"/>
                                  </a:solidFill>
                                  <a:latin typeface="Cambria Math" panose="02040503050406030204" pitchFamily="18" charset="0"/>
                                  <a:ea typeface="Cambria Math" panose="02040503050406030204" pitchFamily="18" charset="0"/>
                                </a:rPr>
                              </m:ctrlPr>
                            </m:accPr>
                            <m:e>
                              <m:r>
                                <a:rPr lang="en-US" sz="2400" b="0" i="1" smtClean="0">
                                  <a:solidFill>
                                    <a:srgbClr val="FF0000"/>
                                  </a:solidFill>
                                  <a:latin typeface="Cambria Math" panose="02040503050406030204" pitchFamily="18" charset="0"/>
                                  <a:ea typeface="Cambria Math" panose="02040503050406030204" pitchFamily="18" charset="0"/>
                                </a:rPr>
                                <m:t>𝐽</m:t>
                              </m:r>
                            </m:e>
                          </m:acc>
                        </m:e>
                        <m:sub>
                          <m:r>
                            <a:rPr lang="en-US" sz="2400" b="0" i="1" smtClean="0">
                              <a:solidFill>
                                <a:srgbClr val="FF0000"/>
                              </a:solidFill>
                              <a:latin typeface="Cambria Math" panose="02040503050406030204" pitchFamily="18" charset="0"/>
                            </a:rPr>
                            <m:t>𝑠</m:t>
                          </m:r>
                        </m:sub>
                      </m:sSub>
                    </m:oMath>
                  </m:oMathPara>
                </a14:m>
                <a:endParaRPr lang="en-US" sz="2400"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345007" y="3794315"/>
                <a:ext cx="457200" cy="506421"/>
              </a:xfrm>
              <a:prstGeom prst="rect">
                <a:avLst/>
              </a:prstGeom>
              <a:blipFill rotWithShape="0">
                <a:blip r:embed="rId2" cstate="print"/>
                <a:stretch>
                  <a:fillRect/>
                </a:stretch>
              </a:blipFill>
            </p:spPr>
            <p:txBody>
              <a:bodyPr/>
              <a:lstStyle/>
              <a:p>
                <a:r>
                  <a:rPr lang="en-US">
                    <a:noFill/>
                  </a:rPr>
                  <a:t> </a:t>
                </a:r>
              </a:p>
            </p:txBody>
          </p:sp>
        </mc:Fallback>
      </mc:AlternateContent>
      <p:cxnSp>
        <p:nvCxnSpPr>
          <p:cNvPr id="15" name="Straight Arrow Connector 14"/>
          <p:cNvCxnSpPr/>
          <p:nvPr/>
        </p:nvCxnSpPr>
        <p:spPr>
          <a:xfrm flipH="1">
            <a:off x="1023289" y="4937541"/>
            <a:ext cx="2459736" cy="1639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1933" y="6053217"/>
            <a:ext cx="384048"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y</a:t>
            </a:r>
          </a:p>
        </p:txBody>
      </p:sp>
      <p:cxnSp>
        <p:nvCxnSpPr>
          <p:cNvPr id="17" name="Straight Arrow Connector 16"/>
          <p:cNvCxnSpPr/>
          <p:nvPr/>
        </p:nvCxnSpPr>
        <p:spPr>
          <a:xfrm flipH="1" flipV="1">
            <a:off x="2199817" y="403533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99817" y="463883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199817" y="523929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3785" y="419230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1943785" y="479580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1943785" y="539626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02737" y="368481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702737" y="4288317"/>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702737" y="488877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958769" y="351249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958769" y="411599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2958769" y="471645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684705" y="439194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684705" y="4995453"/>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1684705" y="5595909"/>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428673" y="454892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428673" y="515242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428673" y="5752881"/>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2199817" y="5923878"/>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1943785" y="6080850"/>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2702737" y="5573358"/>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58769" y="5401036"/>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1684705" y="6280494"/>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428673" y="6437466"/>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2449753" y="5765145"/>
            <a:ext cx="0" cy="457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Content Placeholder 4"/>
          <p:cNvSpPr txBox="1">
            <a:spLocks/>
          </p:cNvSpPr>
          <p:nvPr/>
        </p:nvSpPr>
        <p:spPr>
          <a:xfrm>
            <a:off x="4067578" y="4419561"/>
            <a:ext cx="2045209" cy="47293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i="1" dirty="0">
                <a:solidFill>
                  <a:schemeClr val="tx1"/>
                </a:solidFill>
                <a:latin typeface="Times New Roman" panose="02020603050405020304" pitchFamily="18" charset="0"/>
                <a:cs typeface="Times New Roman" panose="02020603050405020304" pitchFamily="18" charset="0"/>
              </a:rPr>
              <a:t>A</a:t>
            </a:r>
            <a:r>
              <a:rPr lang="en-US" sz="2000" dirty="0">
                <a:solidFill>
                  <a:schemeClr val="tx1"/>
                </a:solidFill>
                <a:latin typeface="Times New Roman" panose="02020603050405020304" pitchFamily="18" charset="0"/>
                <a:cs typeface="Times New Roman" panose="02020603050405020304" pitchFamily="18" charset="0"/>
              </a:rPr>
              <a:t> = </a:t>
            </a:r>
            <a:r>
              <a:rPr lang="en-US" sz="2000" i="1" dirty="0">
                <a:solidFill>
                  <a:schemeClr val="tx1"/>
                </a:solidFill>
                <a:latin typeface="Times New Roman" panose="02020603050405020304" pitchFamily="18" charset="0"/>
                <a:cs typeface="Times New Roman" panose="02020603050405020304" pitchFamily="18" charset="0"/>
              </a:rPr>
              <a:t>B</a:t>
            </a:r>
            <a:r>
              <a:rPr lang="en-US" sz="2000" dirty="0">
                <a:solidFill>
                  <a:schemeClr val="tx1"/>
                </a:solidFill>
                <a:latin typeface="Times New Roman" panose="02020603050405020304" pitchFamily="18" charset="0"/>
                <a:cs typeface="Times New Roman" panose="02020603050405020304" pitchFamily="18" charset="0"/>
              </a:rPr>
              <a:t> = − </a:t>
            </a:r>
            <a:r>
              <a:rPr lang="en-US" sz="2000" i="1" dirty="0">
                <a:solidFill>
                  <a:schemeClr val="tx1"/>
                </a:solidFill>
                <a:latin typeface="Times New Roman" panose="02020603050405020304" pitchFamily="18" charset="0"/>
                <a:cs typeface="Times New Roman" panose="02020603050405020304" pitchFamily="18" charset="0"/>
              </a:rPr>
              <a:t>J</a:t>
            </a:r>
            <a:r>
              <a:rPr lang="en-US" sz="2000" baseline="-25000" dirty="0">
                <a:solidFill>
                  <a:schemeClr val="tx1"/>
                </a:solidFill>
                <a:latin typeface="Times New Roman" panose="02020603050405020304" pitchFamily="18" charset="0"/>
                <a:cs typeface="Times New Roman" panose="02020603050405020304" pitchFamily="18" charset="0"/>
              </a:rPr>
              <a:t>0 </a:t>
            </a:r>
            <a:r>
              <a:rPr lang="en-US" sz="2000" dirty="0">
                <a:solidFill>
                  <a:schemeClr val="tx1"/>
                </a:solidFill>
                <a:latin typeface="Times New Roman" panose="02020603050405020304" pitchFamily="18" charset="0"/>
                <a:cs typeface="Times New Roman" panose="02020603050405020304" pitchFamily="18" charset="0"/>
              </a:rPr>
              <a:t>/2</a:t>
            </a:r>
            <a:endParaRPr lang="en-US" sz="2000" i="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TextBox 44"/>
              <p:cNvSpPr txBox="1"/>
              <p:nvPr/>
            </p:nvSpPr>
            <p:spPr>
              <a:xfrm>
                <a:off x="4143178" y="5280013"/>
                <a:ext cx="3838487" cy="1372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𝐸</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f>
                        <m:fPr>
                          <m:ctrlPr>
                            <a:rPr lang="en-US" sz="2000" i="1" dirty="0" smtClean="0">
                              <a:latin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r>
                            <a:rPr lang="en-US" sz="2000" b="0" i="1" dirty="0" smtClean="0">
                              <a:latin typeface="Cambria Math" panose="02040503050406030204" pitchFamily="18" charset="0"/>
                              <a:cs typeface="Times New Roman" panose="02020603050405020304" pitchFamily="18" charset="0"/>
                            </a:rPr>
                            <m:t>2</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b>
                        <m:sSubPr>
                          <m:ctrlPr>
                            <a:rPr lang="en-US" sz="2000" i="1" dirty="0" smtClean="0">
                              <a:latin typeface="Cambria Math" panose="02040503050406030204" pitchFamily="18" charset="0"/>
                              <a:cs typeface="Times New Roman" panose="02020603050405020304" pitchFamily="18" charset="0"/>
                            </a:rPr>
                          </m:ctrlPr>
                        </m:sSubPr>
                        <m:e>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𝑦</m:t>
                          </m:r>
                        </m:e>
                      </m:acc>
                      <m:f>
                        <m:fPr>
                          <m:ctrlPr>
                            <a:rPr lang="en-US" sz="2000" i="1" dirty="0">
                              <a:latin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cs typeface="Times New Roman" panose="020206030504050203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𝑦</m:t>
                          </m:r>
                        </m:e>
                      </m:acc>
                      <m:f>
                        <m:fPr>
                          <m:ctrlPr>
                            <a:rPr lang="en-US" sz="2000" i="1" dirty="0">
                              <a:latin typeface="Cambria Math" panose="02040503050406030204" pitchFamily="18" charset="0"/>
                              <a:cs typeface="Times New Roman" panose="02020603050405020304" pitchFamily="18" charset="0"/>
                            </a:rPr>
                          </m:ctrlPr>
                        </m:fPr>
                        <m:num>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𝐸</m:t>
                              </m:r>
                            </m:e>
                            <m:sub>
                              <m:r>
                                <a:rPr lang="en-US" sz="2000" i="1" dirty="0">
                                  <a:latin typeface="Cambria Math" panose="02040503050406030204" pitchFamily="18" charset="0"/>
                                  <a:cs typeface="Times New Roman" panose="02020603050405020304" pitchFamily="18" charset="0"/>
                                </a:rPr>
                                <m:t>0</m:t>
                              </m:r>
                            </m:sub>
                          </m:sSub>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den>
                      </m:f>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dirty="0">
                  <a:cs typeface="Times New Roman" panose="02020603050405020304" pitchFamily="18"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143178" y="5280013"/>
                <a:ext cx="3838487" cy="1372427"/>
              </a:xfrm>
              <a:prstGeom prst="rect">
                <a:avLst/>
              </a:prstGeom>
              <a:blipFill>
                <a:blip r:embed="rId3"/>
                <a:stretch>
                  <a:fillRect/>
                </a:stretch>
              </a:blipFill>
            </p:spPr>
            <p:txBody>
              <a:bodyPr/>
              <a:lstStyle/>
              <a:p>
                <a:r>
                  <a:rPr lang="zh-CN" altLang="en-US">
                    <a:noFill/>
                  </a:rPr>
                  <a:t> </a:t>
                </a:r>
              </a:p>
            </p:txBody>
          </p:sp>
        </mc:Fallback>
      </mc:AlternateContent>
      <p:sp>
        <p:nvSpPr>
          <p:cNvPr id="46" name="TextBox 45"/>
          <p:cNvSpPr txBox="1"/>
          <p:nvPr/>
        </p:nvSpPr>
        <p:spPr>
          <a:xfrm>
            <a:off x="7916270" y="5424810"/>
            <a:ext cx="106679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Correct</a:t>
            </a:r>
          </a:p>
        </p:txBody>
      </p:sp>
      <mc:AlternateContent xmlns:mc="http://schemas.openxmlformats.org/markup-compatibility/2006" xmlns:a14="http://schemas.microsoft.com/office/drawing/2010/main">
        <mc:Choice Requires="a14">
          <p:sp>
            <p:nvSpPr>
              <p:cNvPr id="47" name="TextBox 46"/>
              <p:cNvSpPr txBox="1"/>
              <p:nvPr/>
            </p:nvSpPr>
            <p:spPr>
              <a:xfrm>
                <a:off x="853243" y="2187050"/>
                <a:ext cx="5490414" cy="840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𝐽</m:t>
                              </m:r>
                            </m:e>
                          </m:acc>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𝑛</m:t>
                          </m:r>
                        </m:e>
                      </m:acc>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r>
                                    <a:rPr lang="en-US" sz="2000" i="1">
                                      <a:latin typeface="Cambria Math" panose="02040503050406030204" pitchFamily="18" charset="0"/>
                                    </a:rPr>
                                    <m:t>2</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rPr>
                                            <m:t>1</m:t>
                                          </m:r>
                                        </m:sub>
                                      </m:sSub>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1</m:t>
                                          </m:r>
                                        </m:sub>
                                      </m:sSub>
                                      <m:r>
                                        <a:rPr lang="en-US" sz="2000" i="1">
                                          <a:latin typeface="Cambria Math" panose="02040503050406030204" pitchFamily="18" charset="0"/>
                                        </a:rPr>
                                        <m:t>𝑧</m:t>
                                      </m:r>
                                    </m:e>
                                  </m:func>
                                </m:e>
                              </m:d>
                            </m:e>
                          </m:d>
                          <m:r>
                            <m:rPr>
                              <m:nor/>
                            </m:rPr>
                            <a:rPr lang="en-US" sz="2000" dirty="0"/>
                            <m:t> </m:t>
                          </m:r>
                        </m:e>
                        <m:sub>
                          <m:r>
                            <a:rPr lang="en-US" sz="2000" b="0" i="1" smtClean="0">
                              <a:latin typeface="Cambria Math" panose="02040503050406030204" pitchFamily="18" charset="0"/>
                            </a:rPr>
                            <m:t>𝑧</m:t>
                          </m:r>
                          <m:r>
                            <a:rPr lang="en-US" sz="2000" b="0" i="1" smtClean="0">
                              <a:latin typeface="Cambria Math" panose="02040503050406030204" pitchFamily="18" charset="0"/>
                            </a:rPr>
                            <m:t>=0</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a:latin typeface="Cambria Math" panose="02040503050406030204" pitchFamily="18" charset="0"/>
                        </a:rPr>
                        <m:t>2</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rPr>
                                <m:t>1</m:t>
                              </m:r>
                            </m:sub>
                          </m:sSub>
                        </m:den>
                      </m:f>
                    </m:oMath>
                  </m:oMathPara>
                </a14:m>
                <a:endParaRPr lang="en-US"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853243" y="2187050"/>
                <a:ext cx="5490414" cy="84023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94663" y="4770819"/>
                <a:ext cx="831318"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e>
                        <m:sub>
                          <m:r>
                            <a:rPr lang="en-US" i="1">
                              <a:latin typeface="Cambria Math" panose="02040503050406030204" pitchFamily="18" charset="0"/>
                            </a:rPr>
                            <m:t>𝑟</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e>
                        <m:sub>
                          <m:r>
                            <a:rPr lang="en-US" b="0" i="1" smtClean="0">
                              <a:latin typeface="Cambria Math" panose="02040503050406030204" pitchFamily="18" charset="0"/>
                            </a:rPr>
                            <m:t>𝑟</m:t>
                          </m:r>
                        </m:sub>
                      </m:sSub>
                    </m:oMath>
                  </m:oMathPara>
                </a14:m>
                <a:endParaRPr lang="en-US" dirty="0"/>
              </a:p>
            </p:txBody>
          </p:sp>
        </mc:Choice>
        <mc:Fallback xmlns="">
          <p:sp>
            <p:nvSpPr>
              <p:cNvPr id="49" name="Rectangle 48"/>
              <p:cNvSpPr>
                <a:spLocks noRot="1" noChangeAspect="1" noMove="1" noResize="1" noEditPoints="1" noAdjustHandles="1" noChangeArrowheads="1" noChangeShapeType="1" noTextEdit="1"/>
              </p:cNvSpPr>
              <p:nvPr/>
            </p:nvSpPr>
            <p:spPr>
              <a:xfrm>
                <a:off x="394663" y="4770819"/>
                <a:ext cx="831318" cy="402931"/>
              </a:xfrm>
              <a:prstGeom prst="rect">
                <a:avLst/>
              </a:prstGeom>
              <a:blipFill rotWithShape="0">
                <a:blip r:embed="rId5" cstate="print"/>
                <a:stretch>
                  <a:fillRect/>
                </a:stretch>
              </a:blipFill>
            </p:spPr>
            <p:txBody>
              <a:bodyPr/>
              <a:lstStyle/>
              <a:p>
                <a:r>
                  <a:rPr lang="en-US">
                    <a:noFill/>
                  </a:rPr>
                  <a:t> </a:t>
                </a:r>
              </a:p>
            </p:txBody>
          </p:sp>
        </mc:Fallback>
      </mc:AlternateContent>
      <p:sp>
        <p:nvSpPr>
          <p:cNvPr id="50" name="TextBox 49"/>
          <p:cNvSpPr txBox="1"/>
          <p:nvPr/>
        </p:nvSpPr>
        <p:spPr>
          <a:xfrm>
            <a:off x="4067578" y="3706122"/>
            <a:ext cx="158454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 z &lt; 0</a:t>
            </a:r>
          </a:p>
        </p:txBody>
      </p:sp>
      <mc:AlternateContent xmlns:mc="http://schemas.openxmlformats.org/markup-compatibility/2006" xmlns:a14="http://schemas.microsoft.com/office/drawing/2010/main">
        <mc:Choice Requires="a14">
          <p:sp>
            <p:nvSpPr>
              <p:cNvPr id="52" name="TextBox 51"/>
              <p:cNvSpPr txBox="1"/>
              <p:nvPr/>
            </p:nvSpPr>
            <p:spPr>
              <a:xfrm>
                <a:off x="6210603" y="3770547"/>
                <a:ext cx="1771062" cy="1035540"/>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𝐸</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r>
                        <a:rPr lang="en-US" sz="2000" i="1" dirty="0" smtClean="0">
                          <a:latin typeface="Cambria Math" panose="02040503050406030204" pitchFamily="18" charset="0"/>
                          <a:cs typeface="Times New Roman" panose="02020603050405020304" pitchFamily="18" charset="0"/>
                        </a:rPr>
                        <m:t>𝐴</m:t>
                      </m:r>
                      <m:sSub>
                        <m:sSubPr>
                          <m:ctrlPr>
                            <a:rPr lang="en-US" sz="2000" i="1" dirty="0" smtClean="0">
                              <a:latin typeface="Cambria Math" panose="02040503050406030204" pitchFamily="18" charset="0"/>
                              <a:cs typeface="Times New Roman" panose="02020603050405020304" pitchFamily="18" charset="0"/>
                            </a:rPr>
                          </m:ctrlPr>
                        </m:sSubPr>
                        <m:e>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dirty="0" smtClean="0">
                              <a:latin typeface="Cambria Math" panose="02040503050406030204" pitchFamily="18" charset="0"/>
                              <a:cs typeface="Times New Roman" panose="02020603050405020304" pitchFamily="18" charset="0"/>
                            </a:rPr>
                            <m:t>1</m:t>
                          </m:r>
                        </m:sub>
                      </m:sSub>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𝐻</m:t>
                              </m:r>
                            </m:e>
                          </m:acc>
                        </m:e>
                        <m:sub>
                          <m:r>
                            <a:rPr lang="en-US" sz="2000" i="1">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𝑦</m:t>
                          </m:r>
                        </m:e>
                      </m:acc>
                      <m:r>
                        <a:rPr lang="en-US" sz="2000" i="1" dirty="0" smtClean="0">
                          <a:latin typeface="Cambria Math" panose="02040503050406030204" pitchFamily="18" charset="0"/>
                          <a:cs typeface="Times New Roman" panose="02020603050405020304" pitchFamily="18" charset="0"/>
                        </a:rPr>
                        <m:t>𝐴</m:t>
                      </m:r>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dirty="0">
                  <a:cs typeface="Times New Roman" panose="02020603050405020304" pitchFamily="18"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6210603" y="3770547"/>
                <a:ext cx="1771062" cy="1035540"/>
              </a:xfrm>
              <a:prstGeom prst="rect">
                <a:avLst/>
              </a:prstGeom>
              <a:blipFill>
                <a:blip r:embed="rId6"/>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6EF3E429-276A-4884-8D3C-064EC6843E5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18</a:t>
            </a:fld>
            <a:endParaRPr lang="en-US"/>
          </a:p>
        </p:txBody>
      </p:sp>
      <p:sp>
        <p:nvSpPr>
          <p:cNvPr id="48" name="圆角矩形 47"/>
          <p:cNvSpPr/>
          <p:nvPr/>
        </p:nvSpPr>
        <p:spPr>
          <a:xfrm>
            <a:off x="6942048" y="2406469"/>
            <a:ext cx="1824000" cy="47667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Image point of view</a:t>
            </a:r>
          </a:p>
        </p:txBody>
      </p:sp>
      <p:sp>
        <p:nvSpPr>
          <p:cNvPr id="51" name="圆角矩形 50"/>
          <p:cNvSpPr/>
          <p:nvPr/>
        </p:nvSpPr>
        <p:spPr>
          <a:xfrm>
            <a:off x="5076056" y="71660"/>
            <a:ext cx="4067944" cy="1142552"/>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altLang="zh-CN" sz="1600" dirty="0" smtClean="0">
              <a:solidFill>
                <a:schemeClr val="tx1"/>
              </a:solidFill>
              <a:latin typeface="Gill Sans MT" panose="020B0502020104020203" pitchFamily="34" charset="0"/>
            </a:endParaRPr>
          </a:p>
        </p:txBody>
      </p:sp>
      <p:grpSp>
        <p:nvGrpSpPr>
          <p:cNvPr id="77" name="组合 76"/>
          <p:cNvGrpSpPr/>
          <p:nvPr/>
        </p:nvGrpSpPr>
        <p:grpSpPr>
          <a:xfrm>
            <a:off x="5292080" y="267440"/>
            <a:ext cx="296416" cy="577656"/>
            <a:chOff x="5292080" y="267440"/>
            <a:chExt cx="296416" cy="577656"/>
          </a:xfrm>
        </p:grpSpPr>
        <p:sp>
          <p:nvSpPr>
            <p:cNvPr id="4" name="椭圆 3"/>
            <p:cNvSpPr/>
            <p:nvPr/>
          </p:nvSpPr>
          <p:spPr>
            <a:xfrm>
              <a:off x="5364088" y="26744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5436096" y="412237"/>
              <a:ext cx="0" cy="28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436096" y="692696"/>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292080" y="692696"/>
              <a:ext cx="144015"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436715" y="518990"/>
              <a:ext cx="151781" cy="33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5436096" y="490609"/>
              <a:ext cx="144016" cy="30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p:cNvCxnSpPr/>
          <p:nvPr/>
        </p:nvCxnSpPr>
        <p:spPr>
          <a:xfrm>
            <a:off x="5652120" y="557968"/>
            <a:ext cx="3240360"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任意多边形 71"/>
          <p:cNvSpPr/>
          <p:nvPr/>
        </p:nvSpPr>
        <p:spPr>
          <a:xfrm>
            <a:off x="5662613" y="269778"/>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75" name="任意多边形 74"/>
          <p:cNvSpPr/>
          <p:nvPr/>
        </p:nvSpPr>
        <p:spPr>
          <a:xfrm>
            <a:off x="6845343" y="275827"/>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cxnSp>
        <p:nvCxnSpPr>
          <p:cNvPr id="90" name="直接箭头连接符 89"/>
          <p:cNvCxnSpPr/>
          <p:nvPr/>
        </p:nvCxnSpPr>
        <p:spPr>
          <a:xfrm>
            <a:off x="6218238" y="275827"/>
            <a:ext cx="432048"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a:off x="6838621" y="267440"/>
            <a:ext cx="2038869" cy="577656"/>
            <a:chOff x="6838621" y="267440"/>
            <a:chExt cx="2038869" cy="577656"/>
          </a:xfrm>
        </p:grpSpPr>
        <p:sp>
          <p:nvSpPr>
            <p:cNvPr id="74" name="任意多边形 73"/>
            <p:cNvSpPr/>
            <p:nvPr/>
          </p:nvSpPr>
          <p:spPr>
            <a:xfrm flipH="1" flipV="1">
              <a:off x="6838621" y="547391"/>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grpSp>
          <p:nvGrpSpPr>
            <p:cNvPr id="104" name="组合 103"/>
            <p:cNvGrpSpPr/>
            <p:nvPr/>
          </p:nvGrpSpPr>
          <p:grpSpPr>
            <a:xfrm>
              <a:off x="7588441" y="267440"/>
              <a:ext cx="1289049" cy="577656"/>
              <a:chOff x="7588441" y="267440"/>
              <a:chExt cx="1289049" cy="577656"/>
            </a:xfrm>
          </p:grpSpPr>
          <p:sp>
            <p:nvSpPr>
              <p:cNvPr id="76" name="任意多边形 75"/>
              <p:cNvSpPr/>
              <p:nvPr/>
            </p:nvSpPr>
            <p:spPr>
              <a:xfrm flipH="1" flipV="1">
                <a:off x="8014903" y="541791"/>
                <a:ext cx="555625" cy="290610"/>
              </a:xfrm>
              <a:custGeom>
                <a:avLst/>
                <a:gdLst>
                  <a:gd name="connsiteX0" fmla="*/ 0 w 555625"/>
                  <a:gd name="connsiteY0" fmla="*/ 265210 h 290610"/>
                  <a:gd name="connsiteX1" fmla="*/ 268287 w 555625"/>
                  <a:gd name="connsiteY1" fmla="*/ 97 h 290610"/>
                  <a:gd name="connsiteX2" fmla="*/ 555625 w 555625"/>
                  <a:gd name="connsiteY2" fmla="*/ 290610 h 290610"/>
                </a:gdLst>
                <a:ahLst/>
                <a:cxnLst>
                  <a:cxn ang="0">
                    <a:pos x="connsiteX0" y="connsiteY0"/>
                  </a:cxn>
                  <a:cxn ang="0">
                    <a:pos x="connsiteX1" y="connsiteY1"/>
                  </a:cxn>
                  <a:cxn ang="0">
                    <a:pos x="connsiteX2" y="connsiteY2"/>
                  </a:cxn>
                </a:cxnLst>
                <a:rect l="l" t="t" r="r" b="b"/>
                <a:pathLst>
                  <a:path w="555625" h="290610">
                    <a:moveTo>
                      <a:pt x="0" y="265210"/>
                    </a:moveTo>
                    <a:cubicBezTo>
                      <a:pt x="87841" y="130537"/>
                      <a:pt x="175683" y="-4136"/>
                      <a:pt x="268287" y="97"/>
                    </a:cubicBezTo>
                    <a:cubicBezTo>
                      <a:pt x="360891" y="4330"/>
                      <a:pt x="438150" y="142443"/>
                      <a:pt x="555625" y="29061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grpSp>
            <p:nvGrpSpPr>
              <p:cNvPr id="78" name="组合 77"/>
              <p:cNvGrpSpPr/>
              <p:nvPr/>
            </p:nvGrpSpPr>
            <p:grpSpPr>
              <a:xfrm flipH="1">
                <a:off x="8581074" y="267440"/>
                <a:ext cx="296416" cy="577656"/>
                <a:chOff x="5292080" y="267440"/>
                <a:chExt cx="296416" cy="577656"/>
              </a:xfrm>
            </p:grpSpPr>
            <p:sp>
              <p:nvSpPr>
                <p:cNvPr id="79" name="椭圆 78"/>
                <p:cNvSpPr/>
                <p:nvPr/>
              </p:nvSpPr>
              <p:spPr>
                <a:xfrm>
                  <a:off x="5364088" y="26744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5436096" y="412237"/>
                  <a:ext cx="0" cy="28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436096" y="692696"/>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292080" y="692696"/>
                  <a:ext cx="144015"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436715" y="518990"/>
                  <a:ext cx="151781" cy="33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5436096" y="490609"/>
                  <a:ext cx="144016" cy="30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1" name="直接箭头连接符 90"/>
              <p:cNvCxnSpPr/>
              <p:nvPr/>
            </p:nvCxnSpPr>
            <p:spPr>
              <a:xfrm flipH="1">
                <a:off x="7588441" y="845096"/>
                <a:ext cx="42646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07" name="组合 106"/>
          <p:cNvGrpSpPr/>
          <p:nvPr/>
        </p:nvGrpSpPr>
        <p:grpSpPr>
          <a:xfrm>
            <a:off x="6452711" y="120638"/>
            <a:ext cx="1358191" cy="936656"/>
            <a:chOff x="6424171" y="116632"/>
            <a:chExt cx="1358191" cy="936656"/>
          </a:xfrm>
        </p:grpSpPr>
        <p:sp>
          <p:nvSpPr>
            <p:cNvPr id="108" name="矩形 107"/>
            <p:cNvSpPr/>
            <p:nvPr/>
          </p:nvSpPr>
          <p:spPr>
            <a:xfrm>
              <a:off x="6424171" y="116632"/>
              <a:ext cx="1358191" cy="936656"/>
            </a:xfrm>
            <a:prstGeom prst="rect">
              <a:avLst/>
            </a:prstGeom>
            <a:solidFill>
              <a:schemeClr val="tx1"/>
            </a:solidFill>
            <a:ln>
              <a:solidFill>
                <a:schemeClr val="tx1"/>
              </a:solidFill>
            </a:ln>
            <a:scene3d>
              <a:camera prst="isometricOffAxis1Left"/>
              <a:lightRig rig="flood" dir="t"/>
            </a:scene3d>
            <a:sp3d extrusionH="19050" contourW="63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MIRROR</a:t>
              </a:r>
              <a:endParaRPr lang="zh-CN" altLang="en-US" dirty="0"/>
            </a:p>
          </p:txBody>
        </p:sp>
        <p:pic>
          <p:nvPicPr>
            <p:cNvPr id="109" name="图片 108"/>
            <p:cNvPicPr>
              <a:picLocks noChangeAspect="1"/>
            </p:cNvPicPr>
            <p:nvPr/>
          </p:nvPicPr>
          <p:blipFill rotWithShape="1">
            <a:blip r:embed="rId7"/>
            <a:srcRect r="53095"/>
            <a:stretch/>
          </p:blipFill>
          <p:spPr>
            <a:xfrm>
              <a:off x="6786308" y="252699"/>
              <a:ext cx="305972" cy="664522"/>
            </a:xfrm>
            <a:prstGeom prst="rect">
              <a:avLst/>
            </a:prstGeom>
          </p:spPr>
        </p:pic>
      </p:grpSp>
      <p:sp>
        <p:nvSpPr>
          <p:cNvPr id="110" name="圆角矩形 10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148117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right)">
                                      <p:cBhvr>
                                        <p:cTn id="7" dur="175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circle(in)">
                                      <p:cBhvr>
                                        <p:cTn id="12"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50" y="153029"/>
            <a:ext cx="8153400" cy="990600"/>
          </a:xfrm>
        </p:spPr>
        <p:txBody>
          <a:bodyPr>
            <a:normAutofit/>
          </a:bodyPr>
          <a:lstStyle/>
          <a:p>
            <a:r>
              <a:rPr lang="en-US" dirty="0" smtClean="0"/>
              <a:t>Back </a:t>
            </a:r>
            <a:r>
              <a:rPr lang="en-US" dirty="0"/>
              <a:t>to Lossless Case</a:t>
            </a:r>
          </a:p>
        </p:txBody>
      </p:sp>
      <p:sp>
        <p:nvSpPr>
          <p:cNvPr id="5" name="Content Placeholder 4"/>
          <p:cNvSpPr>
            <a:spLocks noGrp="1"/>
          </p:cNvSpPr>
          <p:nvPr>
            <p:ph idx="1"/>
          </p:nvPr>
        </p:nvSpPr>
        <p:spPr>
          <a:xfrm>
            <a:off x="304800" y="1736783"/>
            <a:ext cx="3476204" cy="746953"/>
          </a:xfrm>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For the lossless to </a:t>
            </a:r>
            <a:r>
              <a:rPr lang="en-US" sz="2000" dirty="0" smtClean="0">
                <a:solidFill>
                  <a:schemeClr val="tx1"/>
                </a:solidFill>
                <a:latin typeface="Times New Roman" panose="02020603050405020304" pitchFamily="18" charset="0"/>
                <a:cs typeface="Times New Roman" panose="02020603050405020304" pitchFamily="18" charset="0"/>
              </a:rPr>
              <a:t>los</a:t>
            </a:r>
            <a:r>
              <a:rPr lang="en-US" altLang="zh-CN" sz="2000" dirty="0">
                <a:latin typeface="Times New Roman" panose="02020603050405020304" pitchFamily="18" charset="0"/>
                <a:cs typeface="Times New Roman" panose="02020603050405020304" pitchFamily="18" charset="0"/>
              </a:rPr>
              <a:t>sle</a:t>
            </a:r>
            <a:r>
              <a:rPr lang="en-US" sz="2000" dirty="0" smtClean="0">
                <a:solidFill>
                  <a:schemeClr val="tx1"/>
                </a:solidFill>
                <a:latin typeface="Times New Roman" panose="02020603050405020304" pitchFamily="18" charset="0"/>
                <a:cs typeface="Times New Roman" panose="02020603050405020304" pitchFamily="18" charset="0"/>
              </a:rPr>
              <a:t>ss </a:t>
            </a:r>
            <a:r>
              <a:rPr lang="en-US" sz="2000" dirty="0">
                <a:solidFill>
                  <a:schemeClr val="tx1"/>
                </a:solidFill>
                <a:latin typeface="Times New Roman" panose="02020603050405020304" pitchFamily="18" charset="0"/>
                <a:cs typeface="Times New Roman" panose="02020603050405020304" pitchFamily="18" charset="0"/>
              </a:rPr>
              <a:t>case, the total </a:t>
            </a:r>
            <a:r>
              <a:rPr lang="en-US" sz="2000" i="1" dirty="0">
                <a:solidFill>
                  <a:schemeClr val="tx1"/>
                </a:solidFill>
                <a:latin typeface="Times New Roman" panose="02020603050405020304" pitchFamily="18" charset="0"/>
                <a:cs typeface="Times New Roman" panose="02020603050405020304" pitchFamily="18" charset="0"/>
              </a:rPr>
              <a:t>E</a:t>
            </a:r>
            <a:r>
              <a:rPr lang="en-US" sz="2000" dirty="0">
                <a:solidFill>
                  <a:schemeClr val="tx1"/>
                </a:solidFill>
                <a:latin typeface="Times New Roman" panose="02020603050405020304" pitchFamily="18" charset="0"/>
                <a:cs typeface="Times New Roman" panose="02020603050405020304" pitchFamily="18" charset="0"/>
              </a:rPr>
              <a:t> field in </a:t>
            </a:r>
            <a:r>
              <a:rPr lang="en-US" sz="2000" i="1" dirty="0">
                <a:solidFill>
                  <a:schemeClr val="tx1"/>
                </a:solidFill>
                <a:latin typeface="Times New Roman" panose="02020603050405020304" pitchFamily="18" charset="0"/>
                <a:cs typeface="Times New Roman" panose="02020603050405020304" pitchFamily="18" charset="0"/>
              </a:rPr>
              <a:t>z</a:t>
            </a:r>
            <a:r>
              <a:rPr lang="en-US" sz="2000" dirty="0">
                <a:solidFill>
                  <a:schemeClr val="tx1"/>
                </a:solidFill>
                <a:latin typeface="Times New Roman" panose="02020603050405020304" pitchFamily="18" charset="0"/>
                <a:cs typeface="Times New Roman" panose="02020603050405020304" pitchFamily="18" charset="0"/>
              </a:rPr>
              <a:t> &lt; 0 is</a:t>
            </a:r>
          </a:p>
        </p:txBody>
      </p:sp>
      <p:sp>
        <p:nvSpPr>
          <p:cNvPr id="6" name="TextBox 5"/>
          <p:cNvSpPr txBox="1"/>
          <p:nvPr/>
        </p:nvSpPr>
        <p:spPr>
          <a:xfrm>
            <a:off x="4913686" y="2637712"/>
            <a:ext cx="1737361"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Standing wave</a:t>
            </a:r>
          </a:p>
        </p:txBody>
      </p:sp>
      <mc:AlternateContent xmlns:mc="http://schemas.openxmlformats.org/markup-compatibility/2006" xmlns:a14="http://schemas.microsoft.com/office/drawing/2010/main">
        <mc:Choice Requires="a14">
          <p:sp>
            <p:nvSpPr>
              <p:cNvPr id="7" name="TextBox 6"/>
              <p:cNvSpPr txBox="1"/>
              <p:nvPr/>
            </p:nvSpPr>
            <p:spPr>
              <a:xfrm>
                <a:off x="3901330" y="1697097"/>
                <a:ext cx="4306948" cy="6961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r>
                        <a:rPr lang="en-US" sz="2000" b="0" i="1" dirty="0"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𝑖</m:t>
                          </m:r>
                        </m:sub>
                      </m:sSub>
                      <m:r>
                        <a:rPr lang="en-US" sz="2000" b="0" i="1" dirty="0"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𝑟</m:t>
                          </m:r>
                        </m:sub>
                      </m:sSub>
                      <m:r>
                        <a:rPr lang="en-US" sz="2000" b="0" i="1" dirty="0" smtClean="0">
                          <a:latin typeface="Cambria Math" panose="02040503050406030204" pitchFamily="18" charset="0"/>
                          <a:cs typeface="Times New Roman" panose="02020603050405020304" pitchFamily="18" charset="0"/>
                        </a:rPr>
                        <m:t>=</m:t>
                      </m:r>
                      <m:acc>
                        <m:accPr>
                          <m:chr m:val="̂"/>
                          <m:ctrlPr>
                            <a:rPr lang="en-US" sz="2000" b="0" i="1" dirty="0" smtClean="0">
                              <a:latin typeface="Cambria Math" panose="02040503050406030204" pitchFamily="18" charset="0"/>
                              <a:cs typeface="Times New Roman" panose="02020603050405020304" pitchFamily="18" charset="0"/>
                            </a:rPr>
                          </m:ctrlPr>
                        </m:accPr>
                        <m:e>
                          <m:r>
                            <a:rPr lang="en-US" sz="2000" b="0" i="1" dirty="0" smtClean="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m:t>
                          </m:r>
                          <m:r>
                            <a:rPr lang="en-US" sz="2000" b="0" i="1" dirty="0" smtClean="0">
                              <a:latin typeface="Cambria Math" panose="02040503050406030204" pitchFamily="18" charset="0"/>
                              <a:cs typeface="Times New Roman" panose="02020603050405020304" pitchFamily="18" charset="0"/>
                            </a:rPr>
                            <m:t>𝑗</m:t>
                          </m:r>
                          <m:sSub>
                            <m:sSubPr>
                              <m:ctrlPr>
                                <a:rPr lang="en-US" sz="2000" b="0" i="1" dirty="0" smtClean="0">
                                  <a:latin typeface="Cambria Math" panose="02040503050406030204" pitchFamily="18" charset="0"/>
                                  <a:cs typeface="Times New Roman" panose="02020603050405020304" pitchFamily="18" charset="0"/>
                                </a:rPr>
                              </m:ctrlPr>
                            </m:sSubPr>
                            <m:e>
                              <m:r>
                                <a:rPr lang="en-US" sz="2000" b="0" i="1" dirty="0" smtClean="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b="0" i="1" dirty="0" smtClean="0">
                              <a:latin typeface="Cambria Math" panose="02040503050406030204" pitchFamily="18" charset="0"/>
                              <a:cs typeface="Times New Roman" panose="02020603050405020304" pitchFamily="18" charset="0"/>
                            </a:rPr>
                            <m:t>𝑧</m:t>
                          </m:r>
                        </m:sup>
                      </m:sSup>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r>
                        <m:rPr>
                          <m:sty m:val="p"/>
                        </m:rPr>
                        <a:rPr lang="el-GR" sz="2000" i="1" dirty="0" smtClean="0">
                          <a:latin typeface="Cambria Math" panose="02040503050406030204" pitchFamily="18" charset="0"/>
                          <a:ea typeface="Cambria Math" panose="02040503050406030204" pitchFamily="18" charset="0"/>
                          <a:cs typeface="Times New Roman" panose="02020603050405020304" pitchFamily="18" charset="0"/>
                        </a:rPr>
                        <m:t>Γ</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Times New Roman" panose="02020603050405020304" pitchFamily="18" charset="0"/>
                        </a:rPr>
                        <m:t>=</m:t>
                      </m:r>
                      <m:acc>
                        <m:accPr>
                          <m:chr m:val="̂"/>
                          <m:ctrlPr>
                            <a:rPr lang="en-US" sz="2000" i="1" dirty="0">
                              <a:latin typeface="Cambria Math" panose="02040503050406030204" pitchFamily="18" charset="0"/>
                              <a:cs typeface="Times New Roman" panose="02020603050405020304" pitchFamily="18" charset="0"/>
                            </a:rPr>
                          </m:ctrlPr>
                        </m:accPr>
                        <m:e>
                          <m:r>
                            <a:rPr lang="en-US" sz="2000" i="1" dirty="0">
                              <a:latin typeface="Cambria Math" panose="02040503050406030204" pitchFamily="18" charset="0"/>
                              <a:cs typeface="Times New Roman" panose="02020603050405020304" pitchFamily="18" charset="0"/>
                            </a:rPr>
                            <m:t>𝑥</m:t>
                          </m:r>
                        </m:e>
                      </m:acc>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smtClean="0">
                              <a:latin typeface="Cambria Math" panose="02040503050406030204" pitchFamily="18" charset="0"/>
                              <a:cs typeface="Times New Roman" panose="02020603050405020304" pitchFamily="18" charset="0"/>
                            </a:rPr>
                          </m:ctrlPr>
                        </m:dPr>
                        <m:e>
                          <m:r>
                            <a:rPr lang="en-US" sz="2000" b="0" i="1" dirty="0" smtClean="0">
                              <a:latin typeface="Cambria Math" panose="02040503050406030204" pitchFamily="18" charset="0"/>
                              <a:cs typeface="Times New Roman" panose="02020603050405020304" pitchFamily="18" charset="0"/>
                            </a:rPr>
                            <m:t>1+</m:t>
                          </m:r>
                          <m:r>
                            <m:rPr>
                              <m:sty m:val="p"/>
                            </m:rPr>
                            <a:rPr lang="el-GR" sz="2000" b="0" i="1" dirty="0" smtClean="0">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i="1" dirty="0">
                                  <a:latin typeface="Cambria Math" panose="02040503050406030204" pitchFamily="18" charset="0"/>
                                  <a:cs typeface="Times New Roman" panose="02020603050405020304" pitchFamily="18" charset="0"/>
                                </a:rPr>
                                <m:t>𝑗</m:t>
                              </m:r>
                              <m:r>
                                <a:rPr lang="en-US" sz="2000" b="0" i="1" dirty="0" smtClean="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e>
                      </m:d>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𝑒</m:t>
                          </m:r>
                        </m:e>
                        <m:sup>
                          <m:r>
                            <a:rPr lang="en-US" sz="2000" b="0" i="1" dirty="0" smtClean="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𝑗</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sup>
                      </m:sSup>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901330" y="1697097"/>
                <a:ext cx="4306948" cy="696153"/>
              </a:xfrm>
              <a:prstGeom prst="rect">
                <a:avLst/>
              </a:prstGeom>
              <a:blipFill rotWithShape="0">
                <a:blip r:embed="rId2" cstate="print"/>
                <a:stretch>
                  <a:fillRect l="-990" t="-2609" b="-5217"/>
                </a:stretch>
              </a:blipFill>
            </p:spPr>
            <p:txBody>
              <a:bodyPr/>
              <a:lstStyle/>
              <a:p>
                <a:r>
                  <a:rPr lang="en-US">
                    <a:noFill/>
                  </a:rPr>
                  <a:t> </a:t>
                </a:r>
              </a:p>
            </p:txBody>
          </p:sp>
        </mc:Fallback>
      </mc:AlternateContent>
      <p:sp>
        <p:nvSpPr>
          <p:cNvPr id="8" name="TextBox 7"/>
          <p:cNvSpPr txBox="1"/>
          <p:nvPr/>
        </p:nvSpPr>
        <p:spPr>
          <a:xfrm>
            <a:off x="6651047" y="2663927"/>
            <a:ext cx="1909573"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Travelling wave</a:t>
            </a:r>
          </a:p>
        </p:txBody>
      </p:sp>
      <p:sp>
        <p:nvSpPr>
          <p:cNvPr id="9" name="Left Brace 8"/>
          <p:cNvSpPr/>
          <p:nvPr/>
        </p:nvSpPr>
        <p:spPr>
          <a:xfrm rot="16200000">
            <a:off x="5891537" y="1985133"/>
            <a:ext cx="236639" cy="1252728"/>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rot="16200000">
            <a:off x="7036062" y="2243967"/>
            <a:ext cx="236639" cy="73152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1738436" y="2795885"/>
                <a:ext cx="2491388" cy="369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dirty="0" smtClean="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dirty="0" smtClean="0">
                              <a:solidFill>
                                <a:srgbClr val="C00000"/>
                              </a:solidFill>
                              <a:latin typeface="Cambria Math" panose="02040503050406030204" pitchFamily="18" charset="0"/>
                              <a:cs typeface="Times New Roman" panose="02020603050405020304" pitchFamily="18" charset="0"/>
                            </a:rPr>
                          </m:ctrlPr>
                        </m:dPr>
                        <m:e>
                          <m:r>
                            <a:rPr lang="en-US" sz="2000" i="1" dirty="0">
                              <a:solidFill>
                                <a:srgbClr val="C00000"/>
                              </a:solidFill>
                              <a:latin typeface="Cambria Math" panose="02040503050406030204" pitchFamily="18" charset="0"/>
                              <a:cs typeface="Times New Roman" panose="02020603050405020304" pitchFamily="18" charset="0"/>
                            </a:rPr>
                            <m:t>1+</m:t>
                          </m:r>
                          <m:r>
                            <m:rPr>
                              <m:sty m:val="p"/>
                            </m:rPr>
                            <a:rPr lang="el-GR" sz="20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solidFill>
                                    <a:srgbClr val="C00000"/>
                                  </a:solidFill>
                                  <a:latin typeface="Cambria Math" panose="02040503050406030204" pitchFamily="18" charset="0"/>
                                  <a:cs typeface="Times New Roman" panose="02020603050405020304" pitchFamily="18" charset="0"/>
                                </a:rPr>
                              </m:ctrlPr>
                            </m:sSupPr>
                            <m:e>
                              <m:r>
                                <a:rPr lang="en-US" sz="2000" i="1" dirty="0">
                                  <a:solidFill>
                                    <a:srgbClr val="C00000"/>
                                  </a:solidFill>
                                  <a:latin typeface="Cambria Math" panose="02040503050406030204" pitchFamily="18" charset="0"/>
                                  <a:cs typeface="Times New Roman" panose="02020603050405020304" pitchFamily="18" charset="0"/>
                                </a:rPr>
                                <m:t>𝑒</m:t>
                              </m:r>
                            </m:e>
                            <m:sup>
                              <m:r>
                                <a:rPr lang="en-US" sz="2000" i="1" dirty="0">
                                  <a:solidFill>
                                    <a:srgbClr val="C00000"/>
                                  </a:solidFill>
                                  <a:latin typeface="Cambria Math" panose="02040503050406030204" pitchFamily="18" charset="0"/>
                                  <a:cs typeface="Times New Roman" panose="02020603050405020304" pitchFamily="18" charset="0"/>
                                </a:rPr>
                                <m:t>𝑗</m:t>
                              </m:r>
                              <m:r>
                                <a:rPr lang="en-US" sz="2000" i="1" dirty="0">
                                  <a:solidFill>
                                    <a:srgbClr val="C00000"/>
                                  </a:solidFill>
                                  <a:latin typeface="Cambria Math" panose="02040503050406030204" pitchFamily="18" charset="0"/>
                                  <a:cs typeface="Times New Roman" panose="02020603050405020304" pitchFamily="18" charset="0"/>
                                </a:rPr>
                                <m:t>2</m:t>
                              </m:r>
                              <m:sSub>
                                <m:sSubPr>
                                  <m:ctrlPr>
                                    <a:rPr lang="en-US" sz="2000" i="1" dirty="0">
                                      <a:solidFill>
                                        <a:srgbClr val="C00000"/>
                                      </a:solidFill>
                                      <a:latin typeface="Cambria Math" panose="02040503050406030204" pitchFamily="18" charset="0"/>
                                      <a:cs typeface="Times New Roman" panose="02020603050405020304" pitchFamily="18" charset="0"/>
                                    </a:rPr>
                                  </m:ctrlPr>
                                </m:sSubPr>
                                <m:e>
                                  <m:r>
                                    <a:rPr lang="en-US" sz="2000" i="1" dirty="0">
                                      <a:solidFill>
                                        <a:srgbClr val="C00000"/>
                                      </a:solidFill>
                                      <a:latin typeface="Cambria Math" panose="02040503050406030204" pitchFamily="18" charset="0"/>
                                      <a:cs typeface="Times New Roman" panose="02020603050405020304" pitchFamily="18" charset="0"/>
                                    </a:rPr>
                                    <m:t>𝑘</m:t>
                                  </m:r>
                                </m:e>
                                <m:sub>
                                  <m:r>
                                    <a:rPr lang="en-US" sz="2000" b="0" i="1" dirty="0" smtClean="0">
                                      <a:solidFill>
                                        <a:srgbClr val="C00000"/>
                                      </a:solidFill>
                                      <a:latin typeface="Cambria Math" panose="02040503050406030204" pitchFamily="18" charset="0"/>
                                      <a:cs typeface="Times New Roman" panose="02020603050405020304" pitchFamily="18" charset="0"/>
                                    </a:rPr>
                                    <m:t>1</m:t>
                                  </m:r>
                                </m:sub>
                              </m:sSub>
                              <m:r>
                                <a:rPr lang="en-US" sz="2000" i="1" dirty="0">
                                  <a:solidFill>
                                    <a:srgbClr val="C00000"/>
                                  </a:solidFill>
                                  <a:latin typeface="Cambria Math" panose="02040503050406030204" pitchFamily="18" charset="0"/>
                                  <a:cs typeface="Times New Roman" panose="02020603050405020304" pitchFamily="18" charset="0"/>
                                </a:rPr>
                                <m:t>𝑧</m:t>
                              </m:r>
                            </m:sup>
                          </m:sSup>
                        </m:e>
                      </m:d>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738436" y="2795885"/>
                <a:ext cx="2491388" cy="369781"/>
              </a:xfrm>
              <a:prstGeom prst="rect">
                <a:avLst/>
              </a:prstGeom>
              <a:blipFill>
                <a:blip r:embed="rId3"/>
                <a:stretch>
                  <a:fillRect b="-1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Content Placeholder 4"/>
              <p:cNvSpPr txBox="1">
                <a:spLocks/>
              </p:cNvSpPr>
              <p:nvPr/>
            </p:nvSpPr>
            <p:spPr>
              <a:xfrm>
                <a:off x="153125" y="3365190"/>
                <a:ext cx="8153398" cy="72947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l-GR" sz="2000" dirty="0">
                    <a:solidFill>
                      <a:schemeClr val="tx1"/>
                    </a:solidFill>
                    <a:latin typeface="Times New Roman" panose="02020603050405020304" pitchFamily="18" charset="0"/>
                    <a:cs typeface="Times New Roman" panose="02020603050405020304" pitchFamily="18" charset="0"/>
                  </a:rPr>
                  <a:t>Γ</a:t>
                </a:r>
                <a:r>
                  <a:rPr lang="en-US" sz="2000" dirty="0">
                    <a:solidFill>
                      <a:schemeClr val="tx1"/>
                    </a:solidFill>
                    <a:latin typeface="Times New Roman" panose="02020603050405020304" pitchFamily="18" charset="0"/>
                    <a:cs typeface="Times New Roman" panose="02020603050405020304" pitchFamily="18" charset="0"/>
                  </a:rPr>
                  <a:t> is real, assume </a:t>
                </a:r>
                <a:r>
                  <a:rPr lang="el-GR" sz="2000" dirty="0">
                    <a:solidFill>
                      <a:schemeClr val="tx1"/>
                    </a:solidFill>
                    <a:latin typeface="Times New Roman" panose="02020603050405020304" pitchFamily="18" charset="0"/>
                    <a:cs typeface="Times New Roman" panose="02020603050405020304" pitchFamily="18" charset="0"/>
                  </a:rPr>
                  <a:t>Γ</a:t>
                </a:r>
                <a:r>
                  <a:rPr lang="en-US" sz="2000" dirty="0">
                    <a:solidFill>
                      <a:schemeClr val="tx1"/>
                    </a:solidFill>
                    <a:latin typeface="Times New Roman" panose="02020603050405020304" pitchFamily="18" charset="0"/>
                    <a:cs typeface="Times New Roman" panose="02020603050405020304" pitchFamily="18" charset="0"/>
                  </a:rPr>
                  <a:t>&gt; 0, so </a:t>
                </a:r>
                <a14:m>
                  <m:oMath xmlns:m="http://schemas.openxmlformats.org/officeDocument/2006/math">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oMath>
                </a14:m>
                <a:r>
                  <a:rPr lang="en-US" sz="2000" dirty="0">
                    <a:solidFill>
                      <a:schemeClr val="tx1"/>
                    </a:solidFill>
                    <a:latin typeface="Times New Roman" panose="02020603050405020304" pitchFamily="18" charset="0"/>
                    <a:cs typeface="Times New Roman" panose="02020603050405020304" pitchFamily="18" charset="0"/>
                  </a:rPr>
                  <a:t> gets maximum and minimum values at some fixed spatial points</a:t>
                </a:r>
              </a:p>
            </p:txBody>
          </p:sp>
        </mc:Choice>
        <mc:Fallback xmlns="">
          <p:sp>
            <p:nvSpPr>
              <p:cNvPr id="12" name="Content Placeholder 4"/>
              <p:cNvSpPr txBox="1">
                <a:spLocks noRot="1" noChangeAspect="1" noMove="1" noResize="1" noEditPoints="1" noAdjustHandles="1" noChangeArrowheads="1" noChangeShapeType="1" noTextEdit="1"/>
              </p:cNvSpPr>
              <p:nvPr/>
            </p:nvSpPr>
            <p:spPr>
              <a:xfrm>
                <a:off x="153125" y="3365190"/>
                <a:ext cx="8153398" cy="729470"/>
              </a:xfrm>
              <a:prstGeom prst="rect">
                <a:avLst/>
              </a:prstGeom>
              <a:blipFill>
                <a:blip r:embed="rId4"/>
                <a:stretch>
                  <a:fillRect l="-747" t="-3333"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2361" y="4053874"/>
                <a:ext cx="5702843" cy="16961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dirty="0" smtClean="0">
                          <a:latin typeface="Cambria Math" panose="02040503050406030204" pitchFamily="18" charset="0"/>
                          <a:cs typeface="Times New Roman" panose="02020603050405020304" pitchFamily="18" charset="0"/>
                        </a:rPr>
                        <m:t>at</m:t>
                      </m:r>
                      <m:r>
                        <a:rPr lang="en-US" sz="2000" b="0" i="1" dirty="0" smtClean="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𝑛</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𝜋</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𝑧</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𝑛</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𝜋</m:t>
                          </m:r>
                        </m:num>
                        <m:den>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ea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2</m:t>
                          </m:r>
                        </m:den>
                      </m:f>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dirty="0" smtClean="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b="0" i="0" dirty="0" smtClean="0">
                              <a:latin typeface="Cambria Math" panose="02040503050406030204" pitchFamily="18" charset="0"/>
                              <a:cs typeface="Times New Roman" panose="02020603050405020304" pitchFamily="18" charset="0"/>
                            </a:rPr>
                            <m:t>max</m:t>
                          </m:r>
                        </m:sub>
                      </m:sSub>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smtClean="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1+</m:t>
                          </m:r>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oMath>
                  </m:oMathPara>
                </a14:m>
                <a:endParaRPr lang="en-US" sz="200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at</m:t>
                      </m:r>
                      <m:r>
                        <a:rPr lang="en-US" sz="2000" i="1" dirty="0">
                          <a:latin typeface="Cambria Math" panose="02040503050406030204" pitchFamily="18" charset="0"/>
                          <a:cs typeface="Times New Roman" panose="02020603050405020304" pitchFamily="18" charset="0"/>
                        </a:rPr>
                        <m:t> 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r>
                        <a:rPr lang="en-US" sz="2000" i="1" dirty="0">
                          <a:latin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cs typeface="Times New Roman" panose="02020603050405020304" pitchFamily="18" charset="0"/>
                        </a:rPr>
                        <m:t>=</m:t>
                      </m:r>
                      <m:d>
                        <m:dPr>
                          <m:ctrlPr>
                            <a:rPr lang="en-US" sz="2000" i="1" dirty="0" smtClean="0">
                              <a:latin typeface="Cambria Math" panose="02040503050406030204" pitchFamily="18" charset="0"/>
                              <a:cs typeface="Times New Roman" panose="02020603050405020304" pitchFamily="18" charset="0"/>
                            </a:rPr>
                          </m:ctrlPr>
                        </m:dPr>
                        <m:e>
                          <m:r>
                            <a:rPr lang="en-US" sz="2000" b="0" i="1" dirty="0" smtClean="0">
                              <a:latin typeface="Cambria Math" panose="02040503050406030204" pitchFamily="18" charset="0"/>
                              <a:cs typeface="Times New Roman" panose="02020603050405020304" pitchFamily="18" charset="0"/>
                            </a:rPr>
                            <m:t>2</m:t>
                          </m:r>
                          <m:r>
                            <a:rPr lang="en-US" sz="2000" b="0" i="1" dirty="0" smtClean="0">
                              <a:latin typeface="Cambria Math" panose="02040503050406030204" pitchFamily="18" charset="0"/>
                              <a:cs typeface="Times New Roman" panose="02020603050405020304" pitchFamily="18" charset="0"/>
                            </a:rPr>
                            <m:t>𝑚</m:t>
                          </m:r>
                          <m:r>
                            <a:rPr lang="en-US" sz="2000" b="0" i="1" dirty="0" smtClean="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𝑧</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𝜋</m:t>
                          </m:r>
                        </m:num>
                        <m:den>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𝑘</m:t>
                              </m:r>
                            </m:e>
                            <m:sub>
                              <m:r>
                                <a:rPr lang="en-US" sz="2000" b="0" i="1" dirty="0" smtClean="0">
                                  <a:latin typeface="Cambria Math" panose="02040503050406030204" pitchFamily="18" charset="0"/>
                                  <a:cs typeface="Times New Roman" panose="02020603050405020304" pitchFamily="18" charset="0"/>
                                </a:rPr>
                                <m:t>1</m:t>
                              </m:r>
                            </m:sub>
                          </m:sSub>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f>
                        <m:fPr>
                          <m:ctrlPr>
                            <a:rPr lang="en-US" sz="2000" i="1" dirty="0">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2</m:t>
                              </m:r>
                              <m:r>
                                <a:rPr lang="en-US" sz="2000" i="1" dirty="0">
                                  <a:latin typeface="Cambria Math" panose="02040503050406030204" pitchFamily="18" charset="0"/>
                                  <a:cs typeface="Times New Roman" panose="02020603050405020304" pitchFamily="18" charset="0"/>
                                </a:rPr>
                                <m:t>𝑚</m:t>
                              </m:r>
                              <m:r>
                                <a:rPr lang="en-US" sz="2000" i="1" dirty="0">
                                  <a:latin typeface="Cambria Math" panose="02040503050406030204" pitchFamily="18" charset="0"/>
                                  <a:cs typeface="Times New Roman" panose="02020603050405020304" pitchFamily="18" charset="0"/>
                                </a:rPr>
                                <m:t>+1</m:t>
                              </m:r>
                            </m:e>
                          </m:d>
                          <m:r>
                            <a:rPr lang="en-US" sz="2000" i="1" dirty="0">
                              <a:latin typeface="Cambria Math" panose="02040503050406030204" pitchFamily="18" charset="0"/>
                              <a:ea typeface="Cambria Math" panose="02040503050406030204" pitchFamily="18" charset="0"/>
                              <a:cs typeface="Times New Roman" panose="02020603050405020304" pitchFamily="18" charset="0"/>
                            </a:rPr>
                            <m:t>𝜆</m:t>
                          </m:r>
                        </m:num>
                        <m:den>
                          <m:r>
                            <a:rPr lang="en-US" sz="2000" b="0" i="1" dirty="0" smtClean="0">
                              <a:latin typeface="Cambria Math" panose="02040503050406030204" pitchFamily="18" charset="0"/>
                              <a:cs typeface="Times New Roman" panose="02020603050405020304" pitchFamily="18" charset="0"/>
                            </a:rPr>
                            <m:t>4</m:t>
                          </m:r>
                        </m:den>
                      </m:f>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00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in</m:t>
                          </m:r>
                        </m:sub>
                      </m:sSub>
                      <m:r>
                        <a:rPr lang="en-US" sz="2000" i="1" dirty="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ctrlPr>
                            <a:rPr lang="en-US" sz="2000" i="1" dirty="0">
                              <a:latin typeface="Cambria Math" panose="02040503050406030204" pitchFamily="18" charset="0"/>
                              <a:cs typeface="Times New Roman" panose="02020603050405020304" pitchFamily="18" charset="0"/>
                            </a:rPr>
                          </m:ctrlPr>
                        </m:dPr>
                        <m:e>
                          <m:r>
                            <a:rPr lang="en-US" sz="2000" i="1" dirty="0">
                              <a:latin typeface="Cambria Math" panose="02040503050406030204" pitchFamily="18" charset="0"/>
                              <a:cs typeface="Times New Roman" panose="02020603050405020304" pitchFamily="18" charset="0"/>
                            </a:rPr>
                            <m:t>1</m:t>
                          </m:r>
                          <m:r>
                            <a:rPr lang="en-US" sz="2000" b="0" i="1" dirty="0" smtClean="0">
                              <a:latin typeface="Cambria Math" panose="02040503050406030204" pitchFamily="18" charset="0"/>
                              <a:cs typeface="Times New Roman" panose="02020603050405020304" pitchFamily="18" charset="0"/>
                            </a:rPr>
                            <m:t>−</m:t>
                          </m:r>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62361" y="4053874"/>
                <a:ext cx="5702843" cy="1696105"/>
              </a:xfrm>
              <a:prstGeom prst="rect">
                <a:avLst/>
              </a:prstGeom>
              <a:blipFill>
                <a:blip r:embed="rId5"/>
                <a:stretch>
                  <a:fillRect b="-2518"/>
                </a:stretch>
              </a:blipFill>
            </p:spPr>
            <p:txBody>
              <a:bodyPr/>
              <a:lstStyle/>
              <a:p>
                <a:r>
                  <a:rPr lang="zh-CN" altLang="en-US">
                    <a:noFill/>
                  </a:rPr>
                  <a:t> </a:t>
                </a:r>
              </a:p>
            </p:txBody>
          </p:sp>
        </mc:Fallback>
      </mc:AlternateContent>
      <p:sp>
        <p:nvSpPr>
          <p:cNvPr id="14" name="Content Placeholder 4"/>
          <p:cNvSpPr txBox="1">
            <a:spLocks/>
          </p:cNvSpPr>
          <p:nvPr/>
        </p:nvSpPr>
        <p:spPr>
          <a:xfrm>
            <a:off x="334522" y="6020049"/>
            <a:ext cx="2333204" cy="42211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000" dirty="0">
                <a:solidFill>
                  <a:schemeClr val="bg1"/>
                </a:solidFill>
                <a:latin typeface="Times New Roman" panose="02020603050405020304" pitchFamily="18" charset="0"/>
                <a:cs typeface="Times New Roman" panose="02020603050405020304" pitchFamily="18" charset="0"/>
              </a:rPr>
              <a:t>Standing wave ratio</a:t>
            </a:r>
          </a:p>
        </p:txBody>
      </p:sp>
      <mc:AlternateContent xmlns:mc="http://schemas.openxmlformats.org/markup-compatibility/2006" xmlns:a14="http://schemas.microsoft.com/office/drawing/2010/main">
        <mc:Choice Requires="a14">
          <p:sp>
            <p:nvSpPr>
              <p:cNvPr id="15" name="TextBox 14"/>
              <p:cNvSpPr txBox="1"/>
              <p:nvPr/>
            </p:nvSpPr>
            <p:spPr>
              <a:xfrm>
                <a:off x="3199356" y="5798326"/>
                <a:ext cx="2809102" cy="86555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i="0" dirty="0">
                          <a:latin typeface="Cambria Math" panose="02040503050406030204" pitchFamily="18" charset="0"/>
                          <a:cs typeface="Times New Roman" panose="02020603050405020304" pitchFamily="18" charset="0"/>
                        </a:rPr>
                        <m:t>SWR</m:t>
                      </m:r>
                      <m:r>
                        <a:rPr lang="en-US" sz="2000" i="1" dirty="0">
                          <a:latin typeface="Cambria Math" panose="02040503050406030204" pitchFamily="18" charset="0"/>
                          <a:cs typeface="Times New Roman" panose="02020603050405020304" pitchFamily="18" charset="0"/>
                        </a:rPr>
                        <m:t>=</m:t>
                      </m:r>
                      <m:f>
                        <m:fPr>
                          <m:ctrlPr>
                            <a:rPr lang="en-US" sz="2000" i="1" dirty="0" smtClean="0">
                              <a:latin typeface="Cambria Math" panose="02040503050406030204" pitchFamily="18" charset="0"/>
                              <a:cs typeface="Times New Roman" panose="02020603050405020304" pitchFamily="18" charset="0"/>
                            </a:rPr>
                          </m:ctrlPr>
                        </m:fPr>
                        <m:num>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m:t>
                              </m:r>
                              <m:r>
                                <m:rPr>
                                  <m:sty m:val="p"/>
                                </m:rPr>
                                <a:rPr lang="en-US" sz="2000" b="0" i="0" dirty="0" smtClean="0">
                                  <a:latin typeface="Cambria Math" panose="02040503050406030204" pitchFamily="18" charset="0"/>
                                  <a:cs typeface="Times New Roman" panose="02020603050405020304" pitchFamily="18" charset="0"/>
                                </a:rPr>
                                <m:t>ax</m:t>
                              </m:r>
                            </m:sub>
                          </m:sSub>
                        </m:num>
                        <m:den>
                          <m:sSub>
                            <m:sSubPr>
                              <m:ctrlPr>
                                <a:rPr lang="en-US" sz="2000" i="1" dirty="0">
                                  <a:latin typeface="Cambria Math" panose="02040503050406030204" pitchFamily="18" charset="0"/>
                                  <a:cs typeface="Times New Roman" panose="02020603050405020304" pitchFamily="18" charset="0"/>
                                </a:rPr>
                              </m:ctrlPr>
                            </m:sSubPr>
                            <m:e>
                              <m:d>
                                <m:dPr>
                                  <m:begChr m:val="|"/>
                                  <m:endChr m:val="|"/>
                                  <m:ctrlPr>
                                    <a:rPr lang="en-US" sz="2000" i="1" dirty="0">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e>
                            <m:sub>
                              <m:r>
                                <m:rPr>
                                  <m:sty m:val="p"/>
                                </m:rPr>
                                <a:rPr lang="en-US" sz="2000" dirty="0">
                                  <a:latin typeface="Cambria Math" panose="02040503050406030204" pitchFamily="18" charset="0"/>
                                  <a:cs typeface="Times New Roman" panose="02020603050405020304" pitchFamily="18" charset="0"/>
                                </a:rPr>
                                <m:t>min</m:t>
                              </m:r>
                            </m:sub>
                          </m:sSub>
                        </m:den>
                      </m:f>
                      <m:r>
                        <a:rPr lang="en-US" sz="2000" i="1" dirty="0">
                          <a:latin typeface="Cambria Math" panose="02040503050406030204" pitchFamily="18" charset="0"/>
                          <a:cs typeface="Times New Roman" panose="02020603050405020304" pitchFamily="18" charset="0"/>
                        </a:rPr>
                        <m:t>=</m:t>
                      </m:r>
                      <m:f>
                        <m:fPr>
                          <m:ctrlPr>
                            <a:rPr lang="en-US" sz="2000" i="1" dirty="0" smtClean="0">
                              <a:latin typeface="Cambria Math" panose="02040503050406030204" pitchFamily="18" charset="0"/>
                              <a:cs typeface="Times New Roman" panose="02020603050405020304" pitchFamily="18" charset="0"/>
                            </a:rPr>
                          </m:ctrlPr>
                        </m:fPr>
                        <m:num>
                          <m:r>
                            <a:rPr lang="en-US" sz="2000" i="1" dirty="0">
                              <a:latin typeface="Cambria Math" panose="02040503050406030204" pitchFamily="18" charset="0"/>
                              <a:cs typeface="Times New Roman" panose="02020603050405020304" pitchFamily="18" charset="0"/>
                            </a:rPr>
                            <m:t>1</m:t>
                          </m:r>
                          <m:r>
                            <a:rPr lang="en-US" sz="2000" b="0" i="1" dirty="0" smtClean="0">
                              <a:latin typeface="Cambria Math" panose="02040503050406030204" pitchFamily="18" charset="0"/>
                              <a:cs typeface="Times New Roman" panose="02020603050405020304" pitchFamily="18" charset="0"/>
                            </a:rPr>
                            <m:t>+</m:t>
                          </m:r>
                          <m:d>
                            <m:dPr>
                              <m:begChr m:val="|"/>
                              <m:endChr m:val="|"/>
                              <m:ctrlPr>
                                <a:rPr lang="en-US" sz="2000" b="0" i="1" dirty="0" smtClean="0">
                                  <a:latin typeface="Cambria Math" panose="02040503050406030204" pitchFamily="18" charset="0"/>
                                  <a:cs typeface="Times New Roman" panose="02020603050405020304" pitchFamily="18" charset="0"/>
                                </a:rPr>
                              </m:ctrlPr>
                            </m:dPr>
                            <m:e>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num>
                        <m:den>
                          <m:r>
                            <a:rPr lang="en-US" sz="2000" i="1" dirty="0">
                              <a:latin typeface="Cambria Math" panose="02040503050406030204" pitchFamily="18" charset="0"/>
                              <a:cs typeface="Times New Roman" panose="02020603050405020304" pitchFamily="18" charset="0"/>
                            </a:rPr>
                            <m:t>1−</m:t>
                          </m:r>
                          <m:d>
                            <m:dPr>
                              <m:begChr m:val="|"/>
                              <m:endChr m:val="|"/>
                              <m:ctrlPr>
                                <a:rPr lang="en-US" sz="2000" i="1" dirty="0">
                                  <a:latin typeface="Cambria Math" panose="02040503050406030204" pitchFamily="18" charset="0"/>
                                  <a:cs typeface="Times New Roman" panose="02020603050405020304" pitchFamily="18" charset="0"/>
                                </a:rPr>
                              </m:ctrlPr>
                            </m:dPr>
                            <m:e>
                              <m:r>
                                <m:rPr>
                                  <m:sty m:val="p"/>
                                </m:rPr>
                                <a:rPr lang="el-GR" sz="2000" i="1" dirty="0">
                                  <a:latin typeface="Cambria Math" panose="02040503050406030204" pitchFamily="18" charset="0"/>
                                  <a:ea typeface="Cambria Math" panose="02040503050406030204" pitchFamily="18" charset="0"/>
                                  <a:cs typeface="Times New Roman" panose="02020603050405020304" pitchFamily="18" charset="0"/>
                                </a:rPr>
                                <m:t>Γ</m:t>
                              </m:r>
                            </m:e>
                          </m:d>
                        </m:den>
                      </m:f>
                    </m:oMath>
                  </m:oMathPara>
                </a14:m>
                <a:endParaRPr lang="en-US" sz="2000" b="0" i="1" dirty="0">
                  <a:latin typeface="Cambria Math" panose="020405030504060302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99356" y="5798326"/>
                <a:ext cx="2809102" cy="8655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467168" y="6020049"/>
                <a:ext cx="1857282"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1&lt;</m:t>
                      </m:r>
                      <m:r>
                        <m:rPr>
                          <m:sty m:val="p"/>
                        </m:rPr>
                        <a:rPr lang="en-US" sz="2000" b="0" i="0" smtClean="0">
                          <a:solidFill>
                            <a:srgbClr val="0070C0"/>
                          </a:solidFill>
                          <a:latin typeface="Cambria Math" panose="02040503050406030204" pitchFamily="18" charset="0"/>
                          <a:cs typeface="Times New Roman" panose="02020603050405020304" pitchFamily="18" charset="0"/>
                        </a:rPr>
                        <m:t>SWR</m:t>
                      </m:r>
                      <m:r>
                        <a:rPr lang="en-US" sz="20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&lt;∞</m:t>
                      </m:r>
                    </m:oMath>
                  </m:oMathPara>
                </a14:m>
                <a:endParaRPr lang="en-US" sz="20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467168" y="6020049"/>
                <a:ext cx="1857282" cy="400110"/>
              </a:xfrm>
              <a:prstGeom prst="rect">
                <a:avLst/>
              </a:prstGeom>
              <a:blipFill>
                <a:blip r:embed="rId7"/>
                <a:stretch>
                  <a:fillRect/>
                </a:stretch>
              </a:blipFill>
            </p:spPr>
            <p:txBody>
              <a:bodyPr/>
              <a:lstStyle/>
              <a:p>
                <a:r>
                  <a:rPr lang="zh-CN" altLang="en-US">
                    <a:noFill/>
                  </a:rPr>
                  <a:t> </a:t>
                </a:r>
              </a:p>
            </p:txBody>
          </p:sp>
        </mc:Fallback>
      </mc:AlternateContent>
      <p:sp>
        <p:nvSpPr>
          <p:cNvPr id="17" name="TextBox 16"/>
          <p:cNvSpPr txBox="1"/>
          <p:nvPr/>
        </p:nvSpPr>
        <p:spPr>
          <a:xfrm>
            <a:off x="305541" y="2801264"/>
            <a:ext cx="1418069"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Magnitude</a:t>
            </a:r>
          </a:p>
        </p:txBody>
      </p:sp>
      <p:sp>
        <p:nvSpPr>
          <p:cNvPr id="3" name="灯片编号占位符 2">
            <a:extLst>
              <a:ext uri="{FF2B5EF4-FFF2-40B4-BE49-F238E27FC236}">
                <a16:creationId xmlns:a16="http://schemas.microsoft.com/office/drawing/2014/main" id="{7875134C-1895-4B40-96C8-7A934343FCC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19</a:t>
            </a:fld>
            <a:endParaRPr lang="en-US"/>
          </a:p>
        </p:txBody>
      </p:sp>
      <p:sp>
        <p:nvSpPr>
          <p:cNvPr id="53" name="右大括号 52"/>
          <p:cNvSpPr/>
          <p:nvPr/>
        </p:nvSpPr>
        <p:spPr>
          <a:xfrm>
            <a:off x="5995603" y="4294184"/>
            <a:ext cx="189516" cy="1295056"/>
          </a:xfrm>
          <a:prstGeom prst="rightBrace">
            <a:avLst>
              <a:gd name="adj1" fmla="val 3290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8" name="组合 57"/>
          <p:cNvGrpSpPr/>
          <p:nvPr/>
        </p:nvGrpSpPr>
        <p:grpSpPr>
          <a:xfrm>
            <a:off x="6268728" y="3756653"/>
            <a:ext cx="2915865" cy="2165155"/>
            <a:chOff x="6268728" y="3756653"/>
            <a:chExt cx="2915865" cy="2165155"/>
          </a:xfrm>
        </p:grpSpPr>
        <p:sp>
          <p:nvSpPr>
            <p:cNvPr id="4" name="椭圆 3"/>
            <p:cNvSpPr/>
            <p:nvPr/>
          </p:nvSpPr>
          <p:spPr>
            <a:xfrm>
              <a:off x="6268728" y="4437112"/>
              <a:ext cx="1440160" cy="1440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6988808" y="5157192"/>
              <a:ext cx="1777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988808" y="3879276"/>
              <a:ext cx="0" cy="1277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7690814" y="5130964"/>
                  <a:ext cx="610167" cy="378245"/>
                </a:xfrm>
                <a:prstGeom prst="rect">
                  <a:avLst/>
                </a:prstGeom>
              </p:spPr>
              <p:txBody>
                <a:bodyPr wrap="none">
                  <a:spAutoFit/>
                </a:bodyPr>
                <a:lstStyle/>
                <a:p>
                  <a:r>
                    <a:rPr lang="en-US" altLang="zh-CN" dirty="0" smtClean="0">
                      <a:solidFill>
                        <a:srgbClr val="0000CC"/>
                      </a:solidFill>
                      <a:latin typeface="Times New Roman" panose="02020603050405020304" pitchFamily="18" charset="0"/>
                      <a:cs typeface="Times New Roman" panose="02020603050405020304" pitchFamily="18" charset="0"/>
                    </a:rPr>
                    <a:t>1</a:t>
                  </a:r>
                  <a14:m>
                    <m:oMath xmlns:m="http://schemas.openxmlformats.org/officeDocument/2006/math">
                      <m:sSup>
                        <m:sSupPr>
                          <m:ctrlPr>
                            <a:rPr lang="en-US" altLang="zh-CN" i="1" dirty="0" smtClean="0">
                              <a:solidFill>
                                <a:srgbClr val="0000CC"/>
                              </a:solidFill>
                              <a:latin typeface="Cambria Math" panose="02040503050406030204" pitchFamily="18" charset="0"/>
                              <a:cs typeface="Times New Roman" panose="02020603050405020304" pitchFamily="18" charset="0"/>
                            </a:rPr>
                          </m:ctrlPr>
                        </m:sSupPr>
                        <m:e>
                          <m:r>
                            <a:rPr lang="en-US" altLang="zh-CN" i="1" dirty="0">
                              <a:solidFill>
                                <a:srgbClr val="0000CC"/>
                              </a:solidFill>
                              <a:latin typeface="Cambria Math" panose="02040503050406030204" pitchFamily="18" charset="0"/>
                              <a:cs typeface="Times New Roman" panose="02020603050405020304" pitchFamily="18" charset="0"/>
                            </a:rPr>
                            <m:t>𝑒</m:t>
                          </m:r>
                        </m:e>
                        <m:sup>
                          <m:r>
                            <a:rPr lang="en-US" altLang="zh-CN" i="1" dirty="0">
                              <a:solidFill>
                                <a:srgbClr val="0000CC"/>
                              </a:solidFill>
                              <a:latin typeface="Cambria Math" panose="02040503050406030204" pitchFamily="18" charset="0"/>
                              <a:cs typeface="Times New Roman" panose="02020603050405020304" pitchFamily="18" charset="0"/>
                            </a:rPr>
                            <m:t>𝑗</m:t>
                          </m:r>
                          <m:r>
                            <a:rPr lang="en-US" altLang="zh-CN" b="0" i="1" dirty="0" smtClean="0">
                              <a:solidFill>
                                <a:srgbClr val="0000CC"/>
                              </a:solidFill>
                              <a:latin typeface="Cambria Math" panose="02040503050406030204" pitchFamily="18" charset="0"/>
                              <a:cs typeface="Times New Roman" panose="02020603050405020304" pitchFamily="18" charset="0"/>
                            </a:rPr>
                            <m:t>0</m:t>
                          </m:r>
                        </m:sup>
                      </m:sSup>
                    </m:oMath>
                  </a14:m>
                  <a:endParaRPr lang="zh-CN" altLang="en-US" dirty="0">
                    <a:solidFill>
                      <a:srgbClr val="0000CC"/>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7690814" y="5130964"/>
                  <a:ext cx="610167" cy="378245"/>
                </a:xfrm>
                <a:prstGeom prst="rect">
                  <a:avLst/>
                </a:prstGeom>
                <a:blipFill>
                  <a:blip r:embed="rId8"/>
                  <a:stretch>
                    <a:fillRect l="-9000" t="-8065" b="-24194"/>
                  </a:stretch>
                </a:blipFill>
              </p:spPr>
              <p:txBody>
                <a:bodyPr/>
                <a:lstStyle/>
                <a:p>
                  <a:r>
                    <a:rPr lang="zh-CN" altLang="en-US">
                      <a:noFill/>
                    </a:rPr>
                    <a:t> </a:t>
                  </a:r>
                </a:p>
              </p:txBody>
            </p:sp>
          </mc:Fallback>
        </mc:AlternateContent>
        <p:sp>
          <p:nvSpPr>
            <p:cNvPr id="23" name="矩形 22"/>
            <p:cNvSpPr/>
            <p:nvPr/>
          </p:nvSpPr>
          <p:spPr>
            <a:xfrm>
              <a:off x="6770414" y="4077776"/>
              <a:ext cx="248786" cy="369332"/>
            </a:xfrm>
            <a:prstGeom prst="rect">
              <a:avLst/>
            </a:prstGeom>
          </p:spPr>
          <p:txBody>
            <a:bodyPr wrap="none">
              <a:spAutoFit/>
            </a:bodyPr>
            <a:lstStyle/>
            <a:p>
              <a:r>
                <a:rPr lang="en-US" altLang="zh-CN" i="1" dirty="0" smtClean="0">
                  <a:latin typeface="Times New Roman" panose="02020603050405020304" pitchFamily="18" charset="0"/>
                  <a:cs typeface="Times New Roman" panose="02020603050405020304" pitchFamily="18" charset="0"/>
                </a:rPr>
                <a:t>j</a:t>
              </a:r>
              <a:endParaRPr lang="zh-CN" altLang="en-US" i="1" dirty="0"/>
            </a:p>
          </p:txBody>
        </p:sp>
        <p:sp>
          <p:nvSpPr>
            <p:cNvPr id="24" name="矩形 23"/>
            <p:cNvSpPr/>
            <p:nvPr/>
          </p:nvSpPr>
          <p:spPr>
            <a:xfrm>
              <a:off x="8503436" y="5162620"/>
              <a:ext cx="441146"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Re</a:t>
              </a:r>
              <a:endParaRPr lang="zh-CN" altLang="en-US" dirty="0"/>
            </a:p>
          </p:txBody>
        </p:sp>
        <p:sp>
          <p:nvSpPr>
            <p:cNvPr id="25" name="矩形 24"/>
            <p:cNvSpPr/>
            <p:nvPr/>
          </p:nvSpPr>
          <p:spPr>
            <a:xfrm>
              <a:off x="6539539" y="3756653"/>
              <a:ext cx="441146" cy="369332"/>
            </a:xfrm>
            <a:prstGeom prst="rect">
              <a:avLst/>
            </a:prstGeom>
          </p:spPr>
          <p:txBody>
            <a:bodyPr wrap="none">
              <a:spAutoFit/>
            </a:bodyPr>
            <a:lstStyle/>
            <a:p>
              <a:r>
                <a:rPr lang="en-US" altLang="zh-CN" dirty="0" err="1" smtClean="0">
                  <a:latin typeface="Times New Roman" panose="02020603050405020304" pitchFamily="18" charset="0"/>
                  <a:cs typeface="Times New Roman" panose="02020603050405020304" pitchFamily="18" charset="0"/>
                </a:rPr>
                <a:t>Im</a:t>
              </a:r>
              <a:endParaRPr lang="zh-CN" altLang="en-US" dirty="0"/>
            </a:p>
          </p:txBody>
        </p:sp>
        <p:cxnSp>
          <p:nvCxnSpPr>
            <p:cNvPr id="26" name="直接箭头连接符 25"/>
            <p:cNvCxnSpPr/>
            <p:nvPr/>
          </p:nvCxnSpPr>
          <p:spPr>
            <a:xfrm flipV="1">
              <a:off x="6988808" y="4677236"/>
              <a:ext cx="247488" cy="479956"/>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7083753" y="4104560"/>
                  <a:ext cx="944105"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dirty="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altLang="zh-CN" i="1" dirty="0">
                                <a:solidFill>
                                  <a:srgbClr val="00B050"/>
                                </a:solidFill>
                                <a:latin typeface="Cambria Math" panose="02040503050406030204" pitchFamily="18" charset="0"/>
                                <a:cs typeface="Times New Roman" panose="02020603050405020304" pitchFamily="18" charset="0"/>
                              </a:rPr>
                            </m:ctrlPr>
                          </m:sSupPr>
                          <m:e>
                            <m:r>
                              <a:rPr lang="en-US" altLang="zh-CN" i="1" dirty="0">
                                <a:solidFill>
                                  <a:srgbClr val="00B050"/>
                                </a:solidFill>
                                <a:latin typeface="Cambria Math" panose="02040503050406030204" pitchFamily="18" charset="0"/>
                                <a:cs typeface="Times New Roman" panose="02020603050405020304" pitchFamily="18" charset="0"/>
                              </a:rPr>
                              <m:t>𝑒</m:t>
                            </m:r>
                          </m:e>
                          <m:sup>
                            <m:r>
                              <a:rPr lang="en-US" altLang="zh-CN" i="1" dirty="0">
                                <a:solidFill>
                                  <a:srgbClr val="00B050"/>
                                </a:solidFill>
                                <a:latin typeface="Cambria Math" panose="02040503050406030204" pitchFamily="18" charset="0"/>
                                <a:cs typeface="Times New Roman" panose="02020603050405020304" pitchFamily="18" charset="0"/>
                              </a:rPr>
                              <m:t>𝑗</m:t>
                            </m:r>
                            <m:r>
                              <a:rPr lang="en-US" altLang="zh-CN" i="1" dirty="0">
                                <a:solidFill>
                                  <a:srgbClr val="00B050"/>
                                </a:solidFill>
                                <a:latin typeface="Cambria Math" panose="02040503050406030204" pitchFamily="18" charset="0"/>
                                <a:cs typeface="Times New Roman" panose="02020603050405020304" pitchFamily="18" charset="0"/>
                              </a:rPr>
                              <m:t>2</m:t>
                            </m:r>
                            <m:r>
                              <a:rPr lang="zh-CN" altLang="en-US" i="1" dirty="0">
                                <a:solidFill>
                                  <a:srgbClr val="00B050"/>
                                </a:solidFill>
                                <a:latin typeface="Cambria Math" panose="02040503050406030204" pitchFamily="18" charset="0"/>
                                <a:cs typeface="Times New Roman" panose="02020603050405020304" pitchFamily="18" charset="0"/>
                              </a:rPr>
                              <m:t>𝑘</m:t>
                            </m:r>
                            <m:r>
                              <a:rPr lang="en-US" altLang="zh-CN" i="1" baseline="-25000" dirty="0">
                                <a:solidFill>
                                  <a:srgbClr val="00B050"/>
                                </a:solidFill>
                                <a:latin typeface="Cambria Math" panose="02040503050406030204" pitchFamily="18" charset="0"/>
                                <a:cs typeface="Times New Roman" panose="02020603050405020304" pitchFamily="18" charset="0"/>
                              </a:rPr>
                              <m:t>1</m:t>
                            </m:r>
                            <m:r>
                              <a:rPr lang="zh-CN" altLang="en-US" i="1" dirty="0">
                                <a:solidFill>
                                  <a:srgbClr val="00B050"/>
                                </a:solidFill>
                                <a:latin typeface="Cambria Math" panose="02040503050406030204" pitchFamily="18" charset="0"/>
                                <a:cs typeface="Times New Roman" panose="02020603050405020304" pitchFamily="18" charset="0"/>
                              </a:rPr>
                              <m:t>𝑧</m:t>
                            </m:r>
                          </m:sup>
                        </m:sSup>
                      </m:oMath>
                    </m:oMathPara>
                  </a14:m>
                  <a:endParaRPr lang="zh-CN" altLang="en-US" dirty="0">
                    <a:solidFill>
                      <a:srgbClr val="00B050"/>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083753" y="4104560"/>
                  <a:ext cx="944105" cy="37824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813512" y="4332976"/>
                  <a:ext cx="1371081" cy="378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solidFill>
                              <a:srgbClr val="C00000"/>
                            </a:solidFill>
                            <a:latin typeface="Cambria Math" panose="02040503050406030204" pitchFamily="18" charset="0"/>
                            <a:cs typeface="Times New Roman" panose="02020603050405020304" pitchFamily="18" charset="0"/>
                          </a:rPr>
                          <m:t>1+</m:t>
                        </m:r>
                        <m:r>
                          <m:rPr>
                            <m:sty m:val="p"/>
                          </m:rPr>
                          <a:rPr lang="el-GR" altLang="zh-CN"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altLang="zh-CN" i="1" dirty="0">
                                <a:solidFill>
                                  <a:srgbClr val="C00000"/>
                                </a:solidFill>
                                <a:latin typeface="Cambria Math" panose="02040503050406030204" pitchFamily="18" charset="0"/>
                                <a:cs typeface="Times New Roman" panose="02020603050405020304" pitchFamily="18" charset="0"/>
                              </a:rPr>
                            </m:ctrlPr>
                          </m:sSupPr>
                          <m:e>
                            <m:r>
                              <a:rPr lang="en-US" altLang="zh-CN" i="1" dirty="0">
                                <a:solidFill>
                                  <a:srgbClr val="C00000"/>
                                </a:solidFill>
                                <a:latin typeface="Cambria Math" panose="02040503050406030204" pitchFamily="18" charset="0"/>
                                <a:cs typeface="Times New Roman" panose="02020603050405020304" pitchFamily="18" charset="0"/>
                              </a:rPr>
                              <m:t>𝑒</m:t>
                            </m:r>
                          </m:e>
                          <m:sup>
                            <m:r>
                              <a:rPr lang="en-US" altLang="zh-CN" i="1" dirty="0">
                                <a:solidFill>
                                  <a:srgbClr val="C00000"/>
                                </a:solidFill>
                                <a:latin typeface="Cambria Math" panose="02040503050406030204" pitchFamily="18" charset="0"/>
                                <a:cs typeface="Times New Roman" panose="02020603050405020304" pitchFamily="18" charset="0"/>
                              </a:rPr>
                              <m:t>𝑗</m:t>
                            </m:r>
                            <m:r>
                              <a:rPr lang="en-US" altLang="zh-CN" i="1" dirty="0">
                                <a:solidFill>
                                  <a:srgbClr val="C00000"/>
                                </a:solidFill>
                                <a:latin typeface="Cambria Math" panose="02040503050406030204" pitchFamily="18" charset="0"/>
                                <a:cs typeface="Times New Roman" panose="02020603050405020304" pitchFamily="18" charset="0"/>
                              </a:rPr>
                              <m:t>2</m:t>
                            </m:r>
                            <m:sSub>
                              <m:sSubPr>
                                <m:ctrlPr>
                                  <a:rPr lang="en-US" altLang="zh-CN" i="1" dirty="0">
                                    <a:solidFill>
                                      <a:srgbClr val="C00000"/>
                                    </a:solidFill>
                                    <a:latin typeface="Cambria Math" panose="02040503050406030204" pitchFamily="18" charset="0"/>
                                    <a:cs typeface="Times New Roman" panose="02020603050405020304" pitchFamily="18" charset="0"/>
                                  </a:rPr>
                                </m:ctrlPr>
                              </m:sSubPr>
                              <m:e>
                                <m:r>
                                  <a:rPr lang="en-US" altLang="zh-CN" i="1" dirty="0">
                                    <a:solidFill>
                                      <a:srgbClr val="C00000"/>
                                    </a:solidFill>
                                    <a:latin typeface="Cambria Math" panose="02040503050406030204" pitchFamily="18" charset="0"/>
                                    <a:cs typeface="Times New Roman" panose="02020603050405020304" pitchFamily="18" charset="0"/>
                                  </a:rPr>
                                  <m:t>𝑘</m:t>
                                </m:r>
                              </m:e>
                              <m:sub>
                                <m:r>
                                  <a:rPr lang="en-US" altLang="zh-CN" i="1" dirty="0">
                                    <a:solidFill>
                                      <a:srgbClr val="C00000"/>
                                    </a:solidFill>
                                    <a:latin typeface="Cambria Math" panose="02040503050406030204" pitchFamily="18" charset="0"/>
                                    <a:cs typeface="Times New Roman" panose="02020603050405020304" pitchFamily="18" charset="0"/>
                                  </a:rPr>
                                  <m:t>1</m:t>
                                </m:r>
                              </m:sub>
                            </m:sSub>
                            <m:r>
                              <a:rPr lang="en-US" altLang="zh-CN" i="1" dirty="0">
                                <a:solidFill>
                                  <a:srgbClr val="C00000"/>
                                </a:solidFill>
                                <a:latin typeface="Cambria Math" panose="02040503050406030204" pitchFamily="18" charset="0"/>
                                <a:cs typeface="Times New Roman" panose="02020603050405020304" pitchFamily="18" charset="0"/>
                              </a:rPr>
                              <m:t>𝑧</m:t>
                            </m:r>
                          </m:sup>
                        </m:sSup>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7813512" y="4332976"/>
                  <a:ext cx="1371081" cy="378245"/>
                </a:xfrm>
                <a:prstGeom prst="rect">
                  <a:avLst/>
                </a:prstGeom>
                <a:blipFill>
                  <a:blip r:embed="rId10"/>
                  <a:stretch>
                    <a:fillRect/>
                  </a:stretch>
                </a:blipFill>
              </p:spPr>
              <p:txBody>
                <a:bodyPr/>
                <a:lstStyle/>
                <a:p>
                  <a:r>
                    <a:rPr lang="zh-CN" altLang="en-US">
                      <a:noFill/>
                    </a:rPr>
                    <a:t> </a:t>
                  </a:r>
                </a:p>
              </p:txBody>
            </p:sp>
          </mc:Fallback>
        </mc:AlternateContent>
        <p:cxnSp>
          <p:nvCxnSpPr>
            <p:cNvPr id="32" name="直接箭头连接符 31"/>
            <p:cNvCxnSpPr/>
            <p:nvPr/>
          </p:nvCxnSpPr>
          <p:spPr>
            <a:xfrm>
              <a:off x="7004004" y="5157192"/>
              <a:ext cx="686810" cy="0"/>
            </a:xfrm>
            <a:prstGeom prst="straightConnector1">
              <a:avLst/>
            </a:prstGeom>
            <a:ln w="28575">
              <a:solidFill>
                <a:srgbClr val="0000C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004003" y="4690698"/>
              <a:ext cx="952373" cy="440268"/>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7236296" y="4690698"/>
              <a:ext cx="592847" cy="0"/>
            </a:xfrm>
            <a:prstGeom prst="straightConnector1">
              <a:avLst/>
            </a:prstGeom>
            <a:ln>
              <a:solidFill>
                <a:schemeClr val="tx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7726901" y="4762076"/>
              <a:ext cx="204485" cy="395115"/>
            </a:xfrm>
            <a:prstGeom prst="straightConnector1">
              <a:avLst/>
            </a:prstGeom>
            <a:ln>
              <a:solidFill>
                <a:schemeClr val="tx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01650" y="5281463"/>
              <a:ext cx="1386918" cy="307777"/>
            </a:xfrm>
            <a:prstGeom prst="rect">
              <a:avLst/>
            </a:prstGeom>
          </p:spPr>
          <p:txBody>
            <a:bodyPr wrap="none">
              <a:spAutoFit/>
            </a:bodyPr>
            <a:lstStyle/>
            <a:p>
              <a:r>
                <a:rPr lang="en-US" altLang="zh-CN" sz="1400" dirty="0" smtClean="0">
                  <a:latin typeface="Times New Roman" panose="02020603050405020304" pitchFamily="18" charset="0"/>
                  <a:cs typeface="Times New Roman" panose="02020603050405020304" pitchFamily="18" charset="0"/>
                </a:rPr>
                <a:t>Graphic solution</a:t>
              </a:r>
              <a:endParaRPr lang="zh-CN" altLang="en-US" sz="1400" dirty="0"/>
            </a:p>
          </p:txBody>
        </p:sp>
        <p:sp>
          <p:nvSpPr>
            <p:cNvPr id="56" name="弧形 55"/>
            <p:cNvSpPr/>
            <p:nvPr/>
          </p:nvSpPr>
          <p:spPr>
            <a:xfrm>
              <a:off x="6383115" y="4411563"/>
              <a:ext cx="1510245" cy="1510245"/>
            </a:xfrm>
            <a:prstGeom prst="arc">
              <a:avLst>
                <a:gd name="adj1" fmla="val 19795508"/>
                <a:gd name="adj2" fmla="val 0"/>
              </a:avLst>
            </a:prstGeom>
            <a:ln>
              <a:solidFill>
                <a:srgbClr val="C0000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矩形 56"/>
            <p:cNvSpPr/>
            <p:nvPr/>
          </p:nvSpPr>
          <p:spPr>
            <a:xfrm>
              <a:off x="7910760" y="4806315"/>
              <a:ext cx="595035" cy="307777"/>
            </a:xfrm>
            <a:prstGeom prst="rect">
              <a:avLst/>
            </a:prstGeom>
          </p:spPr>
          <p:txBody>
            <a:bodyPr wrap="none">
              <a:spAutoFit/>
            </a:bodyPr>
            <a:lstStyle/>
            <a:p>
              <a:r>
                <a:rPr lang="en-US" altLang="zh-CN" sz="1400" dirty="0" smtClean="0">
                  <a:solidFill>
                    <a:srgbClr val="C00000"/>
                  </a:solidFill>
                  <a:latin typeface="Times New Roman" panose="02020603050405020304" pitchFamily="18" charset="0"/>
                  <a:cs typeface="Times New Roman" panose="02020603050405020304" pitchFamily="18" charset="0"/>
                </a:rPr>
                <a:t>phase</a:t>
              </a:r>
              <a:endParaRPr lang="zh-CN" altLang="en-US" sz="1400" dirty="0">
                <a:solidFill>
                  <a:srgbClr val="C00000"/>
                </a:solidFill>
              </a:endParaRPr>
            </a:p>
          </p:txBody>
        </p:sp>
      </p:grpSp>
      <p:sp>
        <p:nvSpPr>
          <p:cNvPr id="43" name="圆角矩形 42"/>
          <p:cNvSpPr/>
          <p:nvPr/>
        </p:nvSpPr>
        <p:spPr>
          <a:xfrm>
            <a:off x="7708888" y="5562046"/>
            <a:ext cx="1152128" cy="317317"/>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tx1"/>
                </a:solidFill>
                <a:latin typeface="Gill Sans MT" panose="020B0502020104020203" pitchFamily="34" charset="0"/>
              </a:rPr>
              <a:t>periodicity</a:t>
            </a:r>
          </a:p>
        </p:txBody>
      </p:sp>
      <p:sp>
        <p:nvSpPr>
          <p:cNvPr id="44" name="圆角矩形 43"/>
          <p:cNvSpPr/>
          <p:nvPr/>
        </p:nvSpPr>
        <p:spPr>
          <a:xfrm>
            <a:off x="8040856" y="3737003"/>
            <a:ext cx="1039527" cy="343558"/>
          </a:xfrm>
          <a:prstGeom prst="roundRect">
            <a:avLst>
              <a:gd name="adj" fmla="val 7310"/>
            </a:avLst>
          </a:prstGeom>
          <a:solidFill>
            <a:srgbClr val="C00000"/>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600" dirty="0" smtClean="0">
                <a:solidFill>
                  <a:schemeClr val="bg1"/>
                </a:solidFill>
                <a:latin typeface="Gill Sans MT" panose="020B0502020104020203" pitchFamily="34" charset="0"/>
              </a:rPr>
              <a:t>z: position</a:t>
            </a:r>
          </a:p>
        </p:txBody>
      </p:sp>
      <p:pic>
        <p:nvPicPr>
          <p:cNvPr id="34" name="图片 33"/>
          <p:cNvPicPr>
            <a:picLocks noChangeAspect="1"/>
          </p:cNvPicPr>
          <p:nvPr/>
        </p:nvPicPr>
        <p:blipFill>
          <a:blip r:embed="rId11"/>
          <a:stretch>
            <a:fillRect/>
          </a:stretch>
        </p:blipFill>
        <p:spPr>
          <a:xfrm>
            <a:off x="5253457" y="398800"/>
            <a:ext cx="3871319" cy="1267293"/>
          </a:xfrm>
          <a:prstGeom prst="rect">
            <a:avLst/>
          </a:prstGeom>
        </p:spPr>
      </p:pic>
      <p:sp>
        <p:nvSpPr>
          <p:cNvPr id="48" name="圆角矩形 47"/>
          <p:cNvSpPr/>
          <p:nvPr/>
        </p:nvSpPr>
        <p:spPr>
          <a:xfrm>
            <a:off x="5358955" y="62810"/>
            <a:ext cx="3602043" cy="320104"/>
          </a:xfrm>
          <a:prstGeom prst="roundRect">
            <a:avLst>
              <a:gd name="adj" fmla="val 7310"/>
            </a:avLst>
          </a:prstGeom>
          <a:solidFill>
            <a:srgbClr val="C00000"/>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1400" dirty="0" smtClean="0">
                <a:solidFill>
                  <a:schemeClr val="bg1"/>
                </a:solidFill>
                <a:latin typeface="Gill Sans MT" panose="020B0502020104020203" pitchFamily="34" charset="0"/>
              </a:rPr>
              <a:t>z: position of</a:t>
            </a:r>
            <a:r>
              <a:rPr lang="zh-CN" altLang="en-US" sz="1400" dirty="0" smtClean="0">
                <a:solidFill>
                  <a:schemeClr val="bg1"/>
                </a:solidFill>
                <a:latin typeface="Gill Sans MT" panose="020B0502020104020203" pitchFamily="34" charset="0"/>
              </a:rPr>
              <a:t>“</a:t>
            </a:r>
            <a:r>
              <a:rPr lang="en-US" altLang="zh-CN" sz="1400" dirty="0" smtClean="0">
                <a:solidFill>
                  <a:schemeClr val="bg1"/>
                </a:solidFill>
                <a:latin typeface="Gill Sans MT" panose="020B0502020104020203" pitchFamily="34" charset="0"/>
              </a:rPr>
              <a:t>mirror</a:t>
            </a:r>
            <a:r>
              <a:rPr lang="zh-CN" altLang="en-US" sz="1400" dirty="0" smtClean="0">
                <a:solidFill>
                  <a:schemeClr val="bg1"/>
                </a:solidFill>
                <a:latin typeface="Gill Sans MT" panose="020B0502020104020203" pitchFamily="34" charset="0"/>
              </a:rPr>
              <a:t>” </a:t>
            </a:r>
            <a:r>
              <a:rPr lang="en-US" altLang="zh-CN" sz="1400" dirty="0" smtClean="0">
                <a:solidFill>
                  <a:schemeClr val="bg1"/>
                </a:solidFill>
                <a:latin typeface="Gill Sans MT" panose="020B0502020104020203" pitchFamily="34" charset="0"/>
              </a:rPr>
              <a:t>or observation point</a:t>
            </a:r>
          </a:p>
        </p:txBody>
      </p:sp>
    </p:spTree>
    <p:extLst>
      <p:ext uri="{BB962C8B-B14F-4D97-AF65-F5344CB8AC3E}">
        <p14:creationId xmlns:p14="http://schemas.microsoft.com/office/powerpoint/2010/main" val="131935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3" cstate="print"/>
          <a:srcRect/>
          <a:stretch>
            <a:fillRect/>
          </a:stretch>
        </p:blipFill>
        <p:spPr bwMode="auto">
          <a:xfrm>
            <a:off x="335575" y="1600200"/>
            <a:ext cx="5816963" cy="5257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Signal Refraction at Boundaries</a:t>
            </a:r>
          </a:p>
        </p:txBody>
      </p:sp>
      <p:sp>
        <p:nvSpPr>
          <p:cNvPr id="5" name="TextBox 4"/>
          <p:cNvSpPr txBox="1"/>
          <p:nvPr/>
        </p:nvSpPr>
        <p:spPr>
          <a:xfrm>
            <a:off x="2057400" y="1905000"/>
            <a:ext cx="327378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Radiation by antenna </a:t>
            </a:r>
            <a:r>
              <a:rPr lang="en-US" dirty="0"/>
              <a:t>(Chapter 9)</a:t>
            </a:r>
          </a:p>
        </p:txBody>
      </p:sp>
      <p:cxnSp>
        <p:nvCxnSpPr>
          <p:cNvPr id="7" name="Straight Arrow Connector 6"/>
          <p:cNvCxnSpPr/>
          <p:nvPr/>
        </p:nvCxnSpPr>
        <p:spPr>
          <a:xfrm rot="10800000" flipV="1">
            <a:off x="1600200" y="2286000"/>
            <a:ext cx="457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78104" y="2362200"/>
            <a:ext cx="477931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Wave propagation in lossless medium </a:t>
            </a:r>
            <a:r>
              <a:rPr lang="en-US" dirty="0"/>
              <a:t>(Chapter 7)</a:t>
            </a:r>
          </a:p>
        </p:txBody>
      </p:sp>
      <p:cxnSp>
        <p:nvCxnSpPr>
          <p:cNvPr id="10" name="Straight Arrow Connector 9"/>
          <p:cNvCxnSpPr/>
          <p:nvPr/>
        </p:nvCxnSpPr>
        <p:spPr>
          <a:xfrm rot="10800000" flipV="1">
            <a:off x="2971800" y="27432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5800" y="4230469"/>
            <a:ext cx="26670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rgbClr val="FF0000"/>
                </a:solidFill>
              </a:rPr>
              <a:t>Wave propagation in lossy medium</a:t>
            </a:r>
            <a:r>
              <a:rPr lang="en-US" dirty="0"/>
              <a:t> (Chapter 7)</a:t>
            </a:r>
          </a:p>
        </p:txBody>
      </p:sp>
      <p:cxnSp>
        <p:nvCxnSpPr>
          <p:cNvPr id="13" name="Straight Arrow Connector 12"/>
          <p:cNvCxnSpPr/>
          <p:nvPr/>
        </p:nvCxnSpPr>
        <p:spPr>
          <a:xfrm flipV="1">
            <a:off x="3429000" y="4191006"/>
            <a:ext cx="1219200" cy="3092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9600" y="5105400"/>
            <a:ext cx="297709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Antenna reception </a:t>
            </a:r>
            <a:r>
              <a:rPr lang="en-US" dirty="0"/>
              <a:t>(Chapter 9)</a:t>
            </a:r>
          </a:p>
        </p:txBody>
      </p:sp>
      <p:cxnSp>
        <p:nvCxnSpPr>
          <p:cNvPr id="17" name="Straight Arrow Connector 16"/>
          <p:cNvCxnSpPr/>
          <p:nvPr/>
        </p:nvCxnSpPr>
        <p:spPr>
          <a:xfrm flipV="1">
            <a:off x="3581400" y="4800600"/>
            <a:ext cx="1524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019800" y="2819400"/>
            <a:ext cx="259080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solidFill>
                  <a:srgbClr val="FF0000"/>
                </a:solidFill>
              </a:rPr>
              <a:t>Wave refraction </a:t>
            </a:r>
            <a:r>
              <a:rPr lang="en-US" dirty="0"/>
              <a:t>across a boundary (</a:t>
            </a:r>
            <a:r>
              <a:rPr lang="en-US" dirty="0">
                <a:solidFill>
                  <a:srgbClr val="FF0000"/>
                </a:solidFill>
              </a:rPr>
              <a:t>this chapter</a:t>
            </a:r>
            <a:r>
              <a:rPr lang="en-US" dirty="0"/>
              <a:t>)</a:t>
            </a:r>
          </a:p>
        </p:txBody>
      </p:sp>
      <p:cxnSp>
        <p:nvCxnSpPr>
          <p:cNvPr id="20" name="Straight Arrow Connector 19"/>
          <p:cNvCxnSpPr/>
          <p:nvPr/>
        </p:nvCxnSpPr>
        <p:spPr>
          <a:xfrm rot="10800000" flipV="1">
            <a:off x="4267200" y="2895600"/>
            <a:ext cx="16764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 name="灯片编号占位符 2">
            <a:extLst>
              <a:ext uri="{FF2B5EF4-FFF2-40B4-BE49-F238E27FC236}">
                <a16:creationId xmlns:a16="http://schemas.microsoft.com/office/drawing/2014/main" id="{6B4B1A7E-6919-4C46-8A95-D053C372522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a:t>
            </a:fld>
            <a:endParaRPr lang="en-US"/>
          </a:p>
        </p:txBody>
      </p:sp>
      <p:sp>
        <p:nvSpPr>
          <p:cNvPr id="4" name="圆角矩形 3"/>
          <p:cNvSpPr/>
          <p:nvPr/>
        </p:nvSpPr>
        <p:spPr>
          <a:xfrm>
            <a:off x="6254300" y="3933056"/>
            <a:ext cx="2819400" cy="2780928"/>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b="1" dirty="0" smtClean="0">
                <a:solidFill>
                  <a:schemeClr val="accent6">
                    <a:lumMod val="60000"/>
                    <a:lumOff val="40000"/>
                  </a:schemeClr>
                </a:solidFill>
                <a:latin typeface="Gill Sans MT" panose="020B0502020104020203" pitchFamily="34" charset="0"/>
              </a:rPr>
              <a:t>💡 </a:t>
            </a:r>
            <a:r>
              <a:rPr lang="en-US" altLang="zh-CN" sz="1200" b="1" dirty="0" smtClean="0">
                <a:solidFill>
                  <a:schemeClr val="tx1"/>
                </a:solidFill>
                <a:latin typeface="Gill Sans MT" panose="020B0502020104020203" pitchFamily="34" charset="0"/>
              </a:rPr>
              <a:t>Question</a:t>
            </a:r>
            <a:endParaRPr lang="en-US" altLang="zh-CN" sz="1200" dirty="0" smtClean="0">
              <a:solidFill>
                <a:schemeClr val="accent6">
                  <a:lumMod val="60000"/>
                  <a:lumOff val="40000"/>
                </a:schemeClr>
              </a:solidFill>
              <a:latin typeface="Gill Sans MT" panose="020B0502020104020203" pitchFamily="34" charset="0"/>
            </a:endParaRPr>
          </a:p>
          <a:p>
            <a:pPr marL="342900" indent="-342900" algn="just">
              <a:buAutoNum type="arabicPeriod"/>
            </a:pPr>
            <a:r>
              <a:rPr lang="en-US" altLang="zh-CN" sz="1200" dirty="0" smtClean="0">
                <a:solidFill>
                  <a:schemeClr val="tx1"/>
                </a:solidFill>
                <a:latin typeface="Gill Sans MT" panose="020B0502020104020203" pitchFamily="34" charset="0"/>
              </a:rPr>
              <a:t>Why is sky blue and orange</a:t>
            </a:r>
            <a:r>
              <a:rPr lang="zh-CN" altLang="en-US" sz="1200" dirty="0" smtClean="0">
                <a:solidFill>
                  <a:schemeClr val="tx1"/>
                </a:solidFill>
                <a:latin typeface="Gill Sans MT" panose="020B0502020104020203" pitchFamily="34" charset="0"/>
              </a:rPr>
              <a:t>？</a:t>
            </a:r>
            <a:endParaRPr lang="en-US" altLang="zh-CN" sz="1200" dirty="0" smtClean="0">
              <a:solidFill>
                <a:schemeClr val="tx1"/>
              </a:solidFill>
              <a:latin typeface="Gill Sans MT" panose="020B0502020104020203" pitchFamily="34" charset="0"/>
            </a:endParaRPr>
          </a:p>
          <a:p>
            <a:pPr marL="342900" indent="-342900" algn="just">
              <a:buAutoNum type="arabicPeriod"/>
            </a:pPr>
            <a:r>
              <a:rPr lang="en-US" altLang="zh-CN" sz="1200" dirty="0" smtClean="0">
                <a:solidFill>
                  <a:schemeClr val="tx1"/>
                </a:solidFill>
                <a:latin typeface="Gill Sans MT" panose="020B0502020104020203" pitchFamily="34" charset="0"/>
              </a:rPr>
              <a:t>How to explain the color of sky by reflection, refraction and scattering? Is anything missing?</a:t>
            </a:r>
          </a:p>
          <a:p>
            <a:pPr marL="342900" indent="-342900" algn="just">
              <a:buAutoNum type="arabicPeriod"/>
            </a:pPr>
            <a:r>
              <a:rPr lang="en-US" altLang="zh-CN" sz="1200" dirty="0" smtClean="0">
                <a:solidFill>
                  <a:schemeClr val="tx1"/>
                </a:solidFill>
                <a:latin typeface="Gill Sans MT" panose="020B0502020104020203" pitchFamily="34" charset="0"/>
              </a:rPr>
              <a:t>Can you draw a block diagram for the above system? </a:t>
            </a:r>
          </a:p>
          <a:p>
            <a:pPr marL="342900" indent="-342900" algn="just">
              <a:buAutoNum type="arabicPeriod"/>
            </a:pPr>
            <a:r>
              <a:rPr lang="en-US" altLang="zh-CN" sz="1200" dirty="0" smtClean="0">
                <a:solidFill>
                  <a:schemeClr val="tx1"/>
                </a:solidFill>
                <a:latin typeface="Gill Sans MT" panose="020B0502020104020203" pitchFamily="34" charset="0"/>
              </a:rPr>
              <a:t>In the above system, what are the </a:t>
            </a:r>
            <a:r>
              <a:rPr lang="en-US" altLang="zh-CN" sz="1200" dirty="0" err="1" smtClean="0">
                <a:solidFill>
                  <a:schemeClr val="tx1"/>
                </a:solidFill>
                <a:latin typeface="Gill Sans MT" panose="020B0502020104020203" pitchFamily="34" charset="0"/>
              </a:rPr>
              <a:t>Tx</a:t>
            </a:r>
            <a:r>
              <a:rPr lang="en-US" altLang="zh-CN" sz="1200" dirty="0" smtClean="0">
                <a:solidFill>
                  <a:schemeClr val="tx1"/>
                </a:solidFill>
                <a:latin typeface="Gill Sans MT" panose="020B0502020104020203" pitchFamily="34" charset="0"/>
              </a:rPr>
              <a:t>, Rx, and Medium? How many layers of media are there? What physical quantity to characterize each layer? How EM signal passes through the media for satellite communication?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107505" y="1533350"/>
            <a:ext cx="5256584" cy="7040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the lossless to lossless case, the magnitude of the total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E</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field in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&lt; 0 is</a:t>
            </a:r>
          </a:p>
        </p:txBody>
      </p:sp>
      <mc:AlternateContent xmlns:mc="http://schemas.openxmlformats.org/markup-compatibility/2006" xmlns:a14="http://schemas.microsoft.com/office/drawing/2010/main">
        <mc:Choice Requires="a14">
          <p:sp>
            <p:nvSpPr>
              <p:cNvPr id="9" name="TextBox 8"/>
              <p:cNvSpPr txBox="1"/>
              <p:nvPr/>
            </p:nvSpPr>
            <p:spPr>
              <a:xfrm>
                <a:off x="489188" y="2237438"/>
                <a:ext cx="2491388" cy="369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dirty="0" smtClean="0">
                              <a:solidFill>
                                <a:prstClr val="black"/>
                              </a:solidFill>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i="1">
                                  <a:latin typeface="Cambria Math" panose="02040503050406030204" pitchFamily="18" charset="0"/>
                                </a:rPr>
                                <m:t>1</m:t>
                              </m:r>
                            </m:sub>
                          </m:sSub>
                        </m:e>
                      </m:d>
                      <m:r>
                        <a:rPr lang="en-US" sz="2000" i="1" dirty="0">
                          <a:solidFill>
                            <a:prstClr val="black"/>
                          </a:solidFill>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d>
                        <m:dPr>
                          <m:begChr m:val="|"/>
                          <m:endChr m:val="|"/>
                          <m:ctrlPr>
                            <a:rPr lang="en-US" sz="2000" i="1" dirty="0" smtClean="0">
                              <a:solidFill>
                                <a:prstClr val="black"/>
                              </a:solidFill>
                              <a:latin typeface="Cambria Math" panose="02040503050406030204" pitchFamily="18" charset="0"/>
                              <a:cs typeface="Times New Roman" panose="02020603050405020304" pitchFamily="18" charset="0"/>
                            </a:rPr>
                          </m:ctrlPr>
                        </m:dPr>
                        <m:e>
                          <m:r>
                            <a:rPr lang="en-US" sz="2000" i="1" dirty="0">
                              <a:solidFill>
                                <a:prstClr val="black"/>
                              </a:solidFill>
                              <a:latin typeface="Cambria Math" panose="02040503050406030204" pitchFamily="18" charset="0"/>
                              <a:cs typeface="Times New Roman" panose="02020603050405020304" pitchFamily="18" charset="0"/>
                            </a:rPr>
                            <m:t>1+</m:t>
                          </m:r>
                          <m:r>
                            <m:rPr>
                              <m:sty m:val="p"/>
                            </m:rPr>
                            <a:rPr lang="el-GR" sz="20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sSup>
                            <m:sSupPr>
                              <m:ctrlPr>
                                <a:rPr lang="en-US" sz="2000" i="1" dirty="0">
                                  <a:solidFill>
                                    <a:prstClr val="black"/>
                                  </a:solidFill>
                                  <a:latin typeface="Cambria Math" panose="02040503050406030204" pitchFamily="18" charset="0"/>
                                  <a:cs typeface="Times New Roman" panose="02020603050405020304" pitchFamily="18" charset="0"/>
                                </a:rPr>
                              </m:ctrlPr>
                            </m:sSupPr>
                            <m:e>
                              <m:r>
                                <a:rPr lang="en-US" sz="2000" i="1" dirty="0">
                                  <a:solidFill>
                                    <a:prstClr val="black"/>
                                  </a:solidFill>
                                  <a:latin typeface="Cambria Math" panose="02040503050406030204" pitchFamily="18" charset="0"/>
                                  <a:cs typeface="Times New Roman" panose="02020603050405020304" pitchFamily="18" charset="0"/>
                                </a:rPr>
                                <m:t>𝑒</m:t>
                              </m:r>
                            </m:e>
                            <m:sup>
                              <m:r>
                                <a:rPr lang="en-US" sz="2000" i="1" dirty="0">
                                  <a:solidFill>
                                    <a:prstClr val="black"/>
                                  </a:solidFill>
                                  <a:latin typeface="Cambria Math" panose="02040503050406030204" pitchFamily="18" charset="0"/>
                                  <a:cs typeface="Times New Roman" panose="02020603050405020304" pitchFamily="18" charset="0"/>
                                </a:rPr>
                                <m:t>𝑗</m:t>
                              </m:r>
                              <m:r>
                                <a:rPr lang="en-US" sz="2000" i="1" dirty="0">
                                  <a:solidFill>
                                    <a:prstClr val="black"/>
                                  </a:solidFill>
                                  <a:latin typeface="Cambria Math" panose="02040503050406030204" pitchFamily="18" charset="0"/>
                                  <a:cs typeface="Times New Roman" panose="02020603050405020304" pitchFamily="18" charset="0"/>
                                </a:rPr>
                                <m:t>2</m:t>
                              </m:r>
                              <m:sSub>
                                <m:sSubPr>
                                  <m:ctrlPr>
                                    <a:rPr lang="en-US" sz="2000" i="1" dirty="0">
                                      <a:solidFill>
                                        <a:prstClr val="black"/>
                                      </a:solidFill>
                                      <a:latin typeface="Cambria Math" panose="02040503050406030204" pitchFamily="18" charset="0"/>
                                      <a:cs typeface="Times New Roman" panose="02020603050405020304" pitchFamily="18" charset="0"/>
                                    </a:rPr>
                                  </m:ctrlPr>
                                </m:sSubPr>
                                <m:e>
                                  <m:r>
                                    <a:rPr lang="en-US" sz="2000" i="1" dirty="0">
                                      <a:solidFill>
                                        <a:prstClr val="black"/>
                                      </a:solidFill>
                                      <a:latin typeface="Cambria Math" panose="02040503050406030204" pitchFamily="18" charset="0"/>
                                      <a:cs typeface="Times New Roman" panose="02020603050405020304" pitchFamily="18" charset="0"/>
                                    </a:rPr>
                                    <m:t>𝑘</m:t>
                                  </m:r>
                                </m:e>
                                <m:sub>
                                  <m:r>
                                    <a:rPr lang="en-US" sz="2000" b="0" i="1" dirty="0" smtClean="0">
                                      <a:solidFill>
                                        <a:prstClr val="black"/>
                                      </a:solidFill>
                                      <a:latin typeface="Cambria Math" panose="02040503050406030204" pitchFamily="18" charset="0"/>
                                      <a:cs typeface="Times New Roman" panose="02020603050405020304" pitchFamily="18" charset="0"/>
                                    </a:rPr>
                                    <m:t>1</m:t>
                                  </m:r>
                                </m:sub>
                              </m:sSub>
                              <m:r>
                                <a:rPr lang="en-US" sz="2000" i="1" dirty="0">
                                  <a:solidFill>
                                    <a:prstClr val="black"/>
                                  </a:solidFill>
                                  <a:latin typeface="Cambria Math" panose="02040503050406030204" pitchFamily="18" charset="0"/>
                                  <a:cs typeface="Times New Roman" panose="02020603050405020304" pitchFamily="18" charset="0"/>
                                </a:rPr>
                                <m:t>𝑧</m:t>
                              </m:r>
                            </m:sup>
                          </m:sSup>
                        </m:e>
                      </m:d>
                    </m:oMath>
                  </m:oMathPara>
                </a14:m>
                <a:endParaRPr lang="en-US" sz="2000" i="1" dirty="0">
                  <a:solidFill>
                    <a:prstClr val="black"/>
                  </a:solidFill>
                  <a:latin typeface="Cambria Math" panose="020405030504060302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9188" y="2237438"/>
                <a:ext cx="2491388" cy="369781"/>
              </a:xfrm>
              <a:prstGeom prst="rect">
                <a:avLst/>
              </a:prstGeom>
              <a:blipFill>
                <a:blip r:embed="rId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Content Placeholder 4"/>
              <p:cNvSpPr txBox="1">
                <a:spLocks/>
              </p:cNvSpPr>
              <p:nvPr/>
            </p:nvSpPr>
            <p:spPr>
              <a:xfrm>
                <a:off x="107505" y="2589481"/>
                <a:ext cx="5400600" cy="721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Assume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oMath>
                </a14:m>
                <a:r>
                  <a:rPr lang="en-US" sz="2000" dirty="0">
                    <a:solidFill>
                      <a:prstClr val="black"/>
                    </a:solidFill>
                    <a:latin typeface="Times New Roman" panose="02020603050405020304" pitchFamily="18" charset="0"/>
                    <a:cs typeface="Times New Roman" panose="02020603050405020304" pitchFamily="18" charset="0"/>
                  </a:rPr>
                  <a:t> = 1, plot the magnitude of </a:t>
                </a:r>
                <a:r>
                  <a:rPr lang="en-US" sz="2000" i="1" dirty="0">
                    <a:solidFill>
                      <a:prstClr val="black"/>
                    </a:solidFill>
                    <a:latin typeface="Times New Roman" panose="02020603050405020304" pitchFamily="18" charset="0"/>
                    <a:cs typeface="Times New Roman" panose="02020603050405020304" pitchFamily="18" charset="0"/>
                  </a:rPr>
                  <a:t>E</a:t>
                </a:r>
                <a:r>
                  <a:rPr lang="en-US" sz="2000" dirty="0">
                    <a:solidFill>
                      <a:prstClr val="black"/>
                    </a:solidFill>
                    <a:latin typeface="Times New Roman" panose="02020603050405020304" pitchFamily="18" charset="0"/>
                    <a:cs typeface="Times New Roman" panose="02020603050405020304" pitchFamily="18" charset="0"/>
                  </a:rPr>
                  <a:t> for different value of </a:t>
                </a:r>
                <a:r>
                  <a:rPr lang="el-GR" sz="2000" dirty="0">
                    <a:solidFill>
                      <a:prstClr val="black"/>
                    </a:solidFill>
                    <a:latin typeface="Times New Roman" panose="02020603050405020304" pitchFamily="18" charset="0"/>
                    <a:cs typeface="Times New Roman" panose="02020603050405020304" pitchFamily="18" charset="0"/>
                  </a:rPr>
                  <a:t>Γ</a:t>
                </a:r>
                <a:r>
                  <a:rPr lang="en-US" sz="2000" dirty="0">
                    <a:solidFill>
                      <a:prstClr val="black"/>
                    </a:solidFill>
                    <a:latin typeface="Times New Roman" panose="02020603050405020304" pitchFamily="18" charset="0"/>
                    <a:cs typeface="Times New Roman" panose="02020603050405020304" pitchFamily="18" charset="0"/>
                  </a:rPr>
                  <a:t>. Frequency here is 1 GHz</a:t>
                </a:r>
              </a:p>
            </p:txBody>
          </p:sp>
        </mc:Choice>
        <mc:Fallback xmlns="">
          <p:sp>
            <p:nvSpPr>
              <p:cNvPr id="10" name="Content Placeholder 4"/>
              <p:cNvSpPr txBox="1">
                <a:spLocks noRot="1" noChangeAspect="1" noMove="1" noResize="1" noEditPoints="1" noAdjustHandles="1" noChangeArrowheads="1" noChangeShapeType="1" noTextEdit="1"/>
              </p:cNvSpPr>
              <p:nvPr/>
            </p:nvSpPr>
            <p:spPr>
              <a:xfrm>
                <a:off x="107505" y="2589481"/>
                <a:ext cx="5400600" cy="721825"/>
              </a:xfrm>
              <a:prstGeom prst="rect">
                <a:avLst/>
              </a:prstGeom>
              <a:blipFill>
                <a:blip r:embed="rId9"/>
                <a:stretch>
                  <a:fillRect l="-1016" t="-2542" b="-15254"/>
                </a:stretch>
              </a:blipFill>
            </p:spPr>
            <p:txBody>
              <a:bodyPr/>
              <a:lstStyle/>
              <a:p>
                <a:r>
                  <a:rPr lang="zh-CN" altLang="en-US">
                    <a:noFill/>
                  </a:rPr>
                  <a:t> </a:t>
                </a:r>
              </a:p>
            </p:txBody>
          </p:sp>
        </mc:Fallback>
      </mc:AlternateContent>
      <p:pic>
        <p:nvPicPr>
          <p:cNvPr id="11" name="Picture 10"/>
          <p:cNvPicPr>
            <a:picLocks noChangeAspect="1"/>
          </p:cNvPicPr>
          <p:nvPr/>
        </p:nvPicPr>
        <p:blipFill rotWithShape="1">
          <a:blip r:embed="rId10" cstate="print"/>
          <a:srcRect l="4832" t="3522" r="25996" b="19260"/>
          <a:stretch/>
        </p:blipFill>
        <p:spPr>
          <a:xfrm>
            <a:off x="139761" y="3417014"/>
            <a:ext cx="5522971" cy="3445468"/>
          </a:xfrm>
          <a:prstGeom prst="rect">
            <a:avLst/>
          </a:prstGeom>
        </p:spPr>
      </p:pic>
      <p:sp>
        <p:nvSpPr>
          <p:cNvPr id="12" name="Title 1"/>
          <p:cNvSpPr txBox="1">
            <a:spLocks/>
          </p:cNvSpPr>
          <p:nvPr/>
        </p:nvSpPr>
        <p:spPr>
          <a:xfrm>
            <a:off x="-31760" y="404981"/>
            <a:ext cx="81534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dirty="0"/>
              <a:t>Illustration of Standing Wave</a:t>
            </a:r>
          </a:p>
        </p:txBody>
      </p:sp>
      <p:sp>
        <p:nvSpPr>
          <p:cNvPr id="2" name="灯片编号占位符 1">
            <a:extLst>
              <a:ext uri="{FF2B5EF4-FFF2-40B4-BE49-F238E27FC236}">
                <a16:creationId xmlns:a16="http://schemas.microsoft.com/office/drawing/2014/main" id="{0B2066E0-63E9-497B-9FF7-BB23685B413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20</a:t>
            </a:fld>
            <a:endParaRPr lang="en-US"/>
          </a:p>
        </p:txBody>
      </p:sp>
      <p:grpSp>
        <p:nvGrpSpPr>
          <p:cNvPr id="13" name="组合 12"/>
          <p:cNvGrpSpPr/>
          <p:nvPr/>
        </p:nvGrpSpPr>
        <p:grpSpPr>
          <a:xfrm>
            <a:off x="5895324" y="1628800"/>
            <a:ext cx="3047132" cy="5026135"/>
            <a:chOff x="4788024" y="166164"/>
            <a:chExt cx="4050392" cy="4289970"/>
          </a:xfrm>
        </p:grpSpPr>
        <p:pic>
          <p:nvPicPr>
            <p:cNvPr id="14" name="low spee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788024" y="2160911"/>
              <a:ext cx="4050392" cy="2295223"/>
            </a:xfrm>
            <a:prstGeom prst="rect">
              <a:avLst/>
            </a:prstGeom>
          </p:spPr>
        </p:pic>
        <p:pic>
          <p:nvPicPr>
            <p:cNvPr id="15" name="high speed">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788024" y="166164"/>
              <a:ext cx="4050392" cy="1822676"/>
            </a:xfrm>
            <a:prstGeom prst="rect">
              <a:avLst/>
            </a:prstGeom>
          </p:spPr>
        </p:pic>
      </p:grpSp>
      <p:sp>
        <p:nvSpPr>
          <p:cNvPr id="20" name="圆角矩形 1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grpSp>
        <p:nvGrpSpPr>
          <p:cNvPr id="28" name="组合 27"/>
          <p:cNvGrpSpPr/>
          <p:nvPr/>
        </p:nvGrpSpPr>
        <p:grpSpPr>
          <a:xfrm>
            <a:off x="6372200" y="-24177"/>
            <a:ext cx="2808230" cy="1296399"/>
            <a:chOff x="5490816" y="1931788"/>
            <a:chExt cx="2619851" cy="1209435"/>
          </a:xfrm>
        </p:grpSpPr>
        <p:pic>
          <p:nvPicPr>
            <p:cNvPr id="29" name="20210418_1716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5605964" y="2017903"/>
              <a:ext cx="2093278" cy="1123320"/>
            </a:xfrm>
            <a:prstGeom prst="rect">
              <a:avLst/>
            </a:prstGeom>
          </p:spPr>
        </p:pic>
        <p:sp>
          <p:nvSpPr>
            <p:cNvPr id="30" name="矩形 29"/>
            <p:cNvSpPr/>
            <p:nvPr/>
          </p:nvSpPr>
          <p:spPr>
            <a:xfrm>
              <a:off x="7415298" y="2624541"/>
              <a:ext cx="541660" cy="344557"/>
            </a:xfrm>
            <a:prstGeom prst="rect">
              <a:avLst/>
            </a:prstGeom>
          </p:spPr>
          <p:txBody>
            <a:bodyPr wrap="none">
              <a:spAutoFit/>
            </a:bodyPr>
            <a:lstStyle/>
            <a:p>
              <a:r>
                <a:rPr lang="en-US" altLang="zh-CN" dirty="0" smtClean="0">
                  <a:latin typeface="Gill Sans MT" panose="020B0502020104020203" pitchFamily="34" charset="0"/>
                </a:rPr>
                <a:t>PEC</a:t>
              </a:r>
              <a:endParaRPr lang="zh-CN" altLang="en-US" dirty="0"/>
            </a:p>
          </p:txBody>
        </p:sp>
        <p:cxnSp>
          <p:nvCxnSpPr>
            <p:cNvPr id="31" name="直接箭头连接符 30"/>
            <p:cNvCxnSpPr/>
            <p:nvPr/>
          </p:nvCxnSpPr>
          <p:spPr>
            <a:xfrm flipV="1">
              <a:off x="5810805" y="2581714"/>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819189" y="2047979"/>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490816" y="1931788"/>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34" name="矩形 33"/>
            <p:cNvSpPr/>
            <p:nvPr/>
          </p:nvSpPr>
          <p:spPr>
            <a:xfrm>
              <a:off x="7808981" y="2397048"/>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spTree>
    <p:extLst>
      <p:ext uri="{BB962C8B-B14F-4D97-AF65-F5344CB8AC3E}">
        <p14:creationId xmlns:p14="http://schemas.microsoft.com/office/powerpoint/2010/main" val="2645573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8.2a.tiff"/>
          <p:cNvPicPr>
            <a:picLocks noChangeAspect="1"/>
          </p:cNvPicPr>
          <p:nvPr/>
        </p:nvPicPr>
        <p:blipFill>
          <a:blip r:embed="rId2" cstate="print"/>
          <a:stretch>
            <a:fillRect/>
          </a:stretch>
        </p:blipFill>
        <p:spPr>
          <a:xfrm>
            <a:off x="0" y="1"/>
            <a:ext cx="6781799" cy="6800689"/>
          </a:xfrm>
          <a:prstGeom prst="rect">
            <a:avLst/>
          </a:prstGeom>
        </p:spPr>
      </p:pic>
      <p:sp>
        <p:nvSpPr>
          <p:cNvPr id="7" name="TextBox 6"/>
          <p:cNvSpPr txBox="1"/>
          <p:nvPr/>
        </p:nvSpPr>
        <p:spPr>
          <a:xfrm>
            <a:off x="8077200" y="62484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180BD416-CD97-464A-879C-C7D785955E8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21</a:t>
            </a:fld>
            <a:endParaRPr lang="en-US"/>
          </a:p>
        </p:txBody>
      </p:sp>
    </p:spTree>
    <p:extLst>
      <p:ext uri="{BB962C8B-B14F-4D97-AF65-F5344CB8AC3E}">
        <p14:creationId xmlns:p14="http://schemas.microsoft.com/office/powerpoint/2010/main" val="11073641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76200"/>
            <a:ext cx="8153400" cy="990600"/>
          </a:xfrm>
        </p:spPr>
        <p:txBody>
          <a:bodyPr/>
          <a:lstStyle/>
          <a:p>
            <a:r>
              <a:rPr lang="en-US" dirty="0"/>
              <a:t>Example 8-2 cont.</a:t>
            </a:r>
          </a:p>
        </p:txBody>
      </p:sp>
      <p:pic>
        <p:nvPicPr>
          <p:cNvPr id="4" name="Content Placeholder 3" descr="ex8.2.tiff"/>
          <p:cNvPicPr>
            <a:picLocks noGrp="1" noChangeAspect="1"/>
          </p:cNvPicPr>
          <p:nvPr>
            <p:ph sz="quarter" idx="1"/>
          </p:nvPr>
        </p:nvPicPr>
        <p:blipFill rotWithShape="1">
          <a:blip r:embed="rId2" cstate="print"/>
          <a:srcRect l="195" r="-507"/>
          <a:stretch/>
        </p:blipFill>
        <p:spPr>
          <a:xfrm>
            <a:off x="755576" y="838200"/>
            <a:ext cx="5328592" cy="6019800"/>
          </a:xfrm>
        </p:spPr>
      </p:pic>
      <p:sp>
        <p:nvSpPr>
          <p:cNvPr id="3" name="灯片编号占位符 2">
            <a:extLst>
              <a:ext uri="{FF2B5EF4-FFF2-40B4-BE49-F238E27FC236}">
                <a16:creationId xmlns:a16="http://schemas.microsoft.com/office/drawing/2014/main" id="{A223E69B-1CF8-4422-B8E6-41B0A209666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22</a:t>
            </a:fld>
            <a:endParaRPr lang="en-US"/>
          </a:p>
        </p:txBody>
      </p:sp>
    </p:spTree>
    <p:extLst>
      <p:ext uri="{BB962C8B-B14F-4D97-AF65-F5344CB8AC3E}">
        <p14:creationId xmlns:p14="http://schemas.microsoft.com/office/powerpoint/2010/main" val="4215408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Reflection</a:t>
            </a:r>
          </a:p>
        </p:txBody>
      </p:sp>
      <mc:AlternateContent xmlns:mc="http://schemas.openxmlformats.org/markup-compatibility/2006" xmlns:a14="http://schemas.microsoft.com/office/drawing/2010/main">
        <mc:Choice Requires="a14">
          <p:sp>
            <p:nvSpPr>
              <p:cNvPr id="4" name="TextBox 3"/>
              <p:cNvSpPr txBox="1"/>
              <p:nvPr/>
            </p:nvSpPr>
            <p:spPr>
              <a:xfrm>
                <a:off x="459253" y="1600200"/>
                <a:ext cx="2269505" cy="461665"/>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sty m:val="p"/>
                        </m:r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     </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9253" y="1600200"/>
                <a:ext cx="2269505" cy="461665"/>
              </a:xfrm>
              <a:prstGeom prst="rect">
                <a:avLst/>
              </a:prstGeom>
              <a:blipFill rotWithShape="0">
                <a:blip r:embed="rId3" cstate="print"/>
                <a:stretch>
                  <a:fillRect l="-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81000" y="3841360"/>
                <a:ext cx="2347758" cy="461665"/>
              </a:xfrm>
              <a:prstGeom prst="rect">
                <a:avLst/>
              </a:prstGeom>
            </p:spPr>
            <p:txBody>
              <a:bodyPr wrap="none">
                <a:spAutoFit/>
              </a:bodyPr>
              <a:lstStyle/>
              <a:p>
                <a:pPr lvl="0" algn="ctr"/>
                <a14:m>
                  <m:oMathPara xmlns:m="http://schemas.openxmlformats.org/officeDocument/2006/math">
                    <m:oMathParaPr>
                      <m:jc m:val="center"/>
                    </m:oMathParaPr>
                    <m:oMath xmlns:m="http://schemas.openxmlformats.org/officeDocument/2006/math">
                      <m:r>
                        <a:rPr 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+1     </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81000" y="3841360"/>
                <a:ext cx="2347758" cy="461665"/>
              </a:xfrm>
              <a:prstGeom prst="rect">
                <a:avLst/>
              </a:prstGeom>
              <a:blipFill rotWithShape="0">
                <a:blip r:embed="rId4" cstate="print"/>
                <a:stretch>
                  <a:fillRect/>
                </a:stretch>
              </a:blipFill>
            </p:spPr>
            <p:txBody>
              <a:bodyPr/>
              <a:lstStyle/>
              <a:p>
                <a:r>
                  <a:rPr lang="en-US">
                    <a:noFill/>
                  </a:rPr>
                  <a:t> </a:t>
                </a:r>
              </a:p>
            </p:txBody>
          </p:sp>
        </mc:Fallback>
      </mc:AlternateContent>
      <p:pic>
        <p:nvPicPr>
          <p:cNvPr id="7" name="Picture 4"/>
          <p:cNvPicPr>
            <a:picLocks noChangeAspect="1" noChangeArrowheads="1"/>
          </p:cNvPicPr>
          <p:nvPr/>
        </p:nvPicPr>
        <p:blipFill rotWithShape="1">
          <a:blip r:embed="rId5" cstate="print"/>
          <a:srcRect l="56000" r="4000"/>
          <a:stretch/>
        </p:blipFill>
        <p:spPr bwMode="auto">
          <a:xfrm>
            <a:off x="381000" y="2143116"/>
            <a:ext cx="1778508" cy="125158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3" name="TextBox 12"/>
              <p:cNvSpPr txBox="1"/>
              <p:nvPr/>
            </p:nvSpPr>
            <p:spPr>
              <a:xfrm>
                <a:off x="6633393" y="1676400"/>
                <a:ext cx="2381614" cy="348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𝐸</m:t>
                              </m:r>
                            </m:e>
                          </m:acc>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𝜏</m:t>
                      </m:r>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𝑖</m:t>
                          </m:r>
                        </m:sup>
                      </m:sSub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𝑧</m:t>
                          </m:r>
                        </m:sup>
                      </m:sSup>
                      <m:r>
                        <a:rPr lang="en-US" sz="2000" b="0" i="1" smtClean="0">
                          <a:latin typeface="Cambria Math" panose="02040503050406030204" pitchFamily="18" charset="0"/>
                        </a:rPr>
                        <m:t>=0</m:t>
                      </m:r>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633393" y="1676400"/>
                <a:ext cx="2381614" cy="348109"/>
              </a:xfrm>
              <a:prstGeom prst="rect">
                <a:avLst/>
              </a:prstGeom>
              <a:blipFill rotWithShape="0">
                <a:blip r:embed="rId6" cstate="print"/>
                <a:stretch>
                  <a:fillRect l="-1535" t="-7018" r="-1790"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981200" y="4528194"/>
                <a:ext cx="1240148"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a:latin typeface="Cambria Math" panose="02040503050406030204" pitchFamily="18" charset="0"/>
                            </a:rPr>
                            <m:t>1−</m:t>
                          </m:r>
                          <m:r>
                            <m:rPr>
                              <m:sty m:val="p"/>
                            </m:rPr>
                            <a:rPr lang="el-GR" sz="2000" i="1">
                              <a:latin typeface="Cambria Math" panose="02040503050406030204" pitchFamily="18" charset="0"/>
                              <a:ea typeface="Cambria Math" panose="02040503050406030204" pitchFamily="18" charset="0"/>
                            </a:rPr>
                            <m:t>Γ</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𝜏</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981200" y="4528194"/>
                <a:ext cx="1240148" cy="630301"/>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351698" y="5982499"/>
                <a:ext cx="2494914" cy="686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𝐻</m:t>
                              </m:r>
                            </m:e>
                          </m:acc>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i="1" smtClean="0">
                          <a:latin typeface="Cambria Math" panose="02040503050406030204" pitchFamily="18" charset="0"/>
                          <a:ea typeface="Cambria Math" panose="02040503050406030204" pitchFamily="18" charset="0"/>
                        </a:rPr>
                        <m:t>𝜏</m:t>
                      </m:r>
                      <m:f>
                        <m:fPr>
                          <m:ctrlPr>
                            <a:rPr lang="en-US" sz="200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𝐸</m:t>
                              </m:r>
                            </m:e>
                            <m:sub>
                              <m:r>
                                <a:rPr lang="en-US" sz="2000" i="1">
                                  <a:latin typeface="Cambria Math" panose="02040503050406030204" pitchFamily="18" charset="0"/>
                                </a:rPr>
                                <m:t>0</m:t>
                              </m:r>
                            </m:sub>
                            <m:sup>
                              <m:r>
                                <a:rPr lang="en-US" sz="2000" i="1">
                                  <a:latin typeface="Cambria Math" panose="02040503050406030204" pitchFamily="18" charset="0"/>
                                </a:rPr>
                                <m:t>𝑖</m:t>
                              </m:r>
                            </m:sup>
                          </m:sSubSup>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2</m:t>
                              </m:r>
                            </m:sub>
                          </m:sSub>
                        </m:den>
                      </m:f>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𝑗</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𝑧</m:t>
                          </m:r>
                        </m:sup>
                      </m:sSup>
                      <m:r>
                        <a:rPr lang="en-US" sz="2000" b="0" i="1" smtClean="0">
                          <a:latin typeface="Cambria Math" panose="02040503050406030204" pitchFamily="18" charset="0"/>
                        </a:rPr>
                        <m:t>=0</m:t>
                      </m:r>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5351698" y="5982499"/>
                <a:ext cx="2494914" cy="686213"/>
              </a:xfrm>
              <a:prstGeom prst="rect">
                <a:avLst/>
              </a:prstGeom>
              <a:blipFill rotWithShape="0">
                <a:blip r:embed="rId8"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57200" y="4680819"/>
                <a:ext cx="111479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m:t>
                      </m:r>
                      <m:r>
                        <m:rPr>
                          <m:sty m:val="p"/>
                        </m:rPr>
                        <a:rPr lang="el-GR" sz="2000" b="0" i="1" smtClean="0">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𝜏</m:t>
                      </m:r>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57200" y="4680819"/>
                <a:ext cx="1114792" cy="307777"/>
              </a:xfrm>
              <a:prstGeom prst="rect">
                <a:avLst/>
              </a:prstGeom>
              <a:blipFill rotWithShape="0">
                <a:blip r:embed="rId9" cstate="print"/>
                <a:stretch>
                  <a:fillRect l="-3825" r="-1093" b="-8000"/>
                </a:stretch>
              </a:blipFill>
            </p:spPr>
            <p:txBody>
              <a:bodyPr/>
              <a:lstStyle/>
              <a:p>
                <a:r>
                  <a:rPr lang="en-US">
                    <a:noFill/>
                  </a:rPr>
                  <a:t> </a:t>
                </a:r>
              </a:p>
            </p:txBody>
          </p:sp>
        </mc:Fallback>
      </mc:AlternateContent>
      <p:grpSp>
        <p:nvGrpSpPr>
          <p:cNvPr id="38" name="组合 37"/>
          <p:cNvGrpSpPr/>
          <p:nvPr/>
        </p:nvGrpSpPr>
        <p:grpSpPr>
          <a:xfrm>
            <a:off x="4932040" y="2636912"/>
            <a:ext cx="4044678" cy="1854109"/>
            <a:chOff x="4935289" y="2133600"/>
            <a:chExt cx="4044678" cy="1854109"/>
          </a:xfrm>
        </p:grpSpPr>
        <mc:AlternateContent xmlns:mc="http://schemas.openxmlformats.org/markup-compatibility/2006" xmlns:a14="http://schemas.microsoft.com/office/drawing/2010/main">
          <mc:Choice Requires="a14">
            <p:sp>
              <p:nvSpPr>
                <p:cNvPr id="18" name="TextBox 17"/>
                <p:cNvSpPr txBox="1"/>
                <p:nvPr/>
              </p:nvSpPr>
              <p:spPr>
                <a:xfrm>
                  <a:off x="5105400" y="2203144"/>
                  <a:ext cx="1244956"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a:latin typeface="Cambria Math" panose="02040503050406030204" pitchFamily="18" charset="0"/>
                              </a:rPr>
                              <m:t>1</m:t>
                            </m:r>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0</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105400" y="2203144"/>
                  <a:ext cx="1244956" cy="630301"/>
                </a:xfrm>
                <a:prstGeom prst="rect">
                  <a:avLst/>
                </a:prstGeom>
                <a:blipFill rotWithShape="0">
                  <a:blip r:embed="rId10" cstate="print"/>
                  <a:stretch>
                    <a:fillRect/>
                  </a:stretch>
                </a:blipFill>
              </p:spPr>
              <p:txBody>
                <a:bodyPr/>
                <a:lstStyle/>
                <a:p>
                  <a:r>
                    <a:rPr lang="en-US">
                      <a:noFill/>
                    </a:rPr>
                    <a:t> </a:t>
                  </a:r>
                </a:p>
              </p:txBody>
            </p:sp>
          </mc:Fallback>
        </mc:AlternateContent>
        <p:sp>
          <p:nvSpPr>
            <p:cNvPr id="20" name="Right Arrow 19"/>
            <p:cNvSpPr/>
            <p:nvPr/>
          </p:nvSpPr>
          <p:spPr>
            <a:xfrm>
              <a:off x="6553200" y="244209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7088865" y="2133600"/>
                  <a:ext cx="1587614"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=0=</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2</m:t>
                                    </m:r>
                                  </m:sub>
                                </m:sSub>
                              </m:den>
                            </m:f>
                          </m:e>
                        </m:rad>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088865" y="2133600"/>
                  <a:ext cx="1587614" cy="909352"/>
                </a:xfrm>
                <a:prstGeom prst="rect">
                  <a:avLst/>
                </a:prstGeom>
                <a:blipFill rotWithShape="0">
                  <a:blip r:embed="rId11"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935289" y="2986025"/>
                  <a:ext cx="1585178" cy="1001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f>
                              <m:fPr>
                                <m:ctrlPr>
                                  <a:rPr lang="en-US" sz="2000" i="1">
                                    <a:solidFill>
                                      <a:prstClr val="black"/>
                                    </a:solidFill>
                                    <a:latin typeface="Cambria Math" panose="02040503050406030204" pitchFamily="18" charset="0"/>
                                    <a:ea typeface="Cambria Math" panose="02040503050406030204" pitchFamily="18" charset="0"/>
                                  </a:rPr>
                                </m:ctrlPr>
                              </m:fPr>
                              <m:num>
                                <m:sSub>
                                  <m:sSubPr>
                                    <m:ctrlPr>
                                      <a:rPr lang="en-US"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a:solidFill>
                                          <a:prstClr val="black"/>
                                        </a:solidFill>
                                        <a:latin typeface="Cambria Math" panose="02040503050406030204" pitchFamily="18" charset="0"/>
                                        <a:ea typeface="Cambria Math" panose="02040503050406030204" pitchFamily="18" charset="0"/>
                                      </a:rPr>
                                      <m:t>2</m:t>
                                    </m:r>
                                  </m:sub>
                                </m:sSub>
                              </m:num>
                              <m:den>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𝜀</m:t>
                                    </m:r>
                                  </m:e>
                                  <m:sub>
                                    <m:r>
                                      <a:rPr lang="en-US" sz="2000" i="1">
                                        <a:solidFill>
                                          <a:prstClr val="black"/>
                                        </a:solidFill>
                                        <a:latin typeface="Cambria Math" panose="02040503050406030204" pitchFamily="18" charset="0"/>
                                        <a:ea typeface="Cambria Math" panose="02040503050406030204" pitchFamily="18" charset="0"/>
                                      </a:rPr>
                                      <m:t>2</m:t>
                                    </m:r>
                                  </m:sub>
                                  <m:sup>
                                    <m:r>
                                      <a:rPr lang="en-US" sz="2000" i="1">
                                        <a:solidFill>
                                          <a:prstClr val="black"/>
                                        </a:solidFill>
                                        <a:latin typeface="Cambria Math" panose="02040503050406030204" pitchFamily="18" charset="0"/>
                                        <a:ea typeface="Cambria Math" panose="02040503050406030204" pitchFamily="18" charset="0"/>
                                      </a:rPr>
                                      <m:t>′</m:t>
                                    </m:r>
                                  </m:sup>
                                </m:sSubSup>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𝑗</m:t>
                                </m:r>
                                <m:f>
                                  <m:fPr>
                                    <m:ctrlPr>
                                      <a:rPr lang="en-US" sz="2000" i="1">
                                        <a:solidFill>
                                          <a:prstClr val="black"/>
                                        </a:solidFill>
                                        <a:latin typeface="Cambria Math" panose="02040503050406030204" pitchFamily="18" charset="0"/>
                                        <a:ea typeface="Cambria Math" panose="02040503050406030204" pitchFamily="18" charset="0"/>
                                      </a:rPr>
                                    </m:ctrlPr>
                                  </m:fPr>
                                  <m:num>
                                    <m:r>
                                      <a:rPr lang="en-US" sz="2000" i="1">
                                        <a:solidFill>
                                          <a:prstClr val="black"/>
                                        </a:solidFill>
                                        <a:latin typeface="Cambria Math" panose="02040503050406030204" pitchFamily="18" charset="0"/>
                                        <a:ea typeface="Cambria Math" panose="02040503050406030204" pitchFamily="18" charset="0"/>
                                      </a:rPr>
                                      <m:t>𝜎</m:t>
                                    </m:r>
                                  </m:num>
                                  <m:den>
                                    <m:r>
                                      <a:rPr lang="en-US" sz="2000" i="1">
                                        <a:solidFill>
                                          <a:prstClr val="black"/>
                                        </a:solidFill>
                                        <a:latin typeface="Cambria Math" panose="02040503050406030204" pitchFamily="18" charset="0"/>
                                        <a:ea typeface="Cambria Math" panose="02040503050406030204" pitchFamily="18" charset="0"/>
                                      </a:rPr>
                                      <m:t>𝜔</m:t>
                                    </m:r>
                                  </m:den>
                                </m:f>
                              </m:den>
                            </m:f>
                          </m:e>
                        </m:rad>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4935289" y="2986025"/>
                  <a:ext cx="1585178" cy="1001684"/>
                </a:xfrm>
                <a:prstGeom prst="rect">
                  <a:avLst/>
                </a:prstGeom>
                <a:blipFill rotWithShape="0">
                  <a:blip r:embed="rId12" cstate="print"/>
                  <a:stretch>
                    <a:fillRect/>
                  </a:stretch>
                </a:blipFill>
              </p:spPr>
              <p:txBody>
                <a:bodyPr/>
                <a:lstStyle/>
                <a:p>
                  <a:r>
                    <a:rPr lang="en-US">
                      <a:noFill/>
                    </a:rPr>
                    <a:t> </a:t>
                  </a:r>
                </a:p>
              </p:txBody>
            </p:sp>
          </mc:Fallback>
        </mc:AlternateContent>
        <p:sp>
          <p:nvSpPr>
            <p:cNvPr id="24" name="Right Arrow 23"/>
            <p:cNvSpPr/>
            <p:nvPr/>
          </p:nvSpPr>
          <p:spPr>
            <a:xfrm>
              <a:off x="6705600" y="337441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Rectangle 24"/>
                <p:cNvSpPr/>
                <p:nvPr/>
              </p:nvSpPr>
              <p:spPr>
                <a:xfrm>
                  <a:off x="7170845" y="3282458"/>
                  <a:ext cx="9650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solidFill>
                              <a:prstClr val="black"/>
                            </a:solidFill>
                            <a:latin typeface="Cambria Math" panose="02040503050406030204" pitchFamily="18" charset="0"/>
                            <a:ea typeface="Cambria Math" panose="02040503050406030204" pitchFamily="18" charset="0"/>
                          </a:rPr>
                          <m:t>𝜎</m:t>
                        </m:r>
                        <m:r>
                          <a:rPr lang="en-US" sz="2000" i="1" smtClean="0">
                            <a:solidFill>
                              <a:prstClr val="black"/>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7170845" y="3282458"/>
                  <a:ext cx="965008" cy="400110"/>
                </a:xfrm>
                <a:prstGeom prst="rect">
                  <a:avLst/>
                </a:prstGeom>
                <a:blipFill rotWithShape="0">
                  <a:blip r:embed="rId13" cstate="print"/>
                  <a:stretch>
                    <a:fillRect/>
                  </a:stretch>
                </a:blipFill>
              </p:spPr>
              <p:txBody>
                <a:bodyPr/>
                <a:lstStyle/>
                <a:p>
                  <a:r>
                    <a:rPr lang="en-US">
                      <a:noFill/>
                    </a:rPr>
                    <a:t> </a:t>
                  </a:r>
                </a:p>
              </p:txBody>
            </p:sp>
          </mc:Fallback>
        </mc:AlternateContent>
        <p:sp>
          <p:nvSpPr>
            <p:cNvPr id="26" name="TextBox 25"/>
            <p:cNvSpPr txBox="1"/>
            <p:nvPr/>
          </p:nvSpPr>
          <p:spPr>
            <a:xfrm>
              <a:off x="8270760" y="3282458"/>
              <a:ext cx="709207"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p>
          </p:txBody>
        </p:sp>
      </p:grpSp>
      <p:sp>
        <p:nvSpPr>
          <p:cNvPr id="27" name="Right Arrow 26"/>
          <p:cNvSpPr/>
          <p:nvPr/>
        </p:nvSpPr>
        <p:spPr>
          <a:xfrm>
            <a:off x="3505200" y="4730891"/>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4183499" y="4519556"/>
                <a:ext cx="901593" cy="630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i="1" smtClean="0">
                              <a:latin typeface="Cambria Math" panose="02040503050406030204" pitchFamily="18" charset="0"/>
                            </a:rPr>
                            <m:t>0</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m:rPr>
                              <m:nor/>
                            </m:rPr>
                            <a:rPr lang="en-US" sz="2000" dirty="0">
                              <a:latin typeface="Times New Roman" panose="02020603050405020304" pitchFamily="18" charset="0"/>
                              <a:cs typeface="Times New Roman" panose="02020603050405020304" pitchFamily="18" charset="0"/>
                            </a:rPr>
                            <m:t> </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2</m:t>
                              </m:r>
                            </m:sub>
                          </m:sSub>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183499" y="4519556"/>
                <a:ext cx="901593" cy="630301"/>
              </a:xfrm>
              <a:prstGeom prst="rect">
                <a:avLst/>
              </a:prstGeom>
              <a:blipFill rotWithShape="0">
                <a:blip r:embed="rId1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010305" y="4385468"/>
                <a:ext cx="1662956"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2</m:t>
                                  </m:r>
                                </m:sub>
                              </m:sSub>
                            </m:den>
                          </m:f>
                        </m:e>
                      </m:rad>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010305" y="4385468"/>
                <a:ext cx="1662956" cy="909352"/>
              </a:xfrm>
              <a:prstGeom prst="rect">
                <a:avLst/>
              </a:prstGeom>
              <a:blipFill rotWithShape="0">
                <a:blip r:embed="rId15" cstate="print"/>
                <a:stretch>
                  <a:fillRect/>
                </a:stretch>
              </a:blipFill>
            </p:spPr>
            <p:txBody>
              <a:bodyPr/>
              <a:lstStyle/>
              <a:p>
                <a:r>
                  <a:rPr lang="en-US">
                    <a:noFill/>
                  </a:rPr>
                  <a:t> </a:t>
                </a:r>
              </a:p>
            </p:txBody>
          </p:sp>
        </mc:Fallback>
      </mc:AlternateContent>
      <p:sp>
        <p:nvSpPr>
          <p:cNvPr id="30" name="Right Arrow 29"/>
          <p:cNvSpPr/>
          <p:nvPr/>
        </p:nvSpPr>
        <p:spPr>
          <a:xfrm>
            <a:off x="5382391" y="4763690"/>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382391" y="5539671"/>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6010305" y="5498235"/>
                <a:ext cx="8712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oMath>
                  </m:oMathPara>
                </a14:m>
                <a:endParaRPr lang="en-US" sz="2000" b="0" dirty="0">
                  <a:latin typeface="Times New Roman" panose="02020603050405020304" pitchFamily="18" charset="0"/>
                  <a:ea typeface="Cambria Math" panose="020405030504060302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6010305" y="5498235"/>
                <a:ext cx="871264" cy="307777"/>
              </a:xfrm>
              <a:prstGeom prst="rect">
                <a:avLst/>
              </a:prstGeom>
              <a:blipFill rotWithShape="0">
                <a:blip r:embed="rId16" cstate="print"/>
                <a:stretch>
                  <a:fillRect l="-6993" r="-4196" b="-24000"/>
                </a:stretch>
              </a:blipFill>
            </p:spPr>
            <p:txBody>
              <a:bodyPr/>
              <a:lstStyle/>
              <a:p>
                <a:r>
                  <a:rPr lang="en-US">
                    <a:noFill/>
                  </a:rPr>
                  <a:t> </a:t>
                </a:r>
              </a:p>
            </p:txBody>
          </p:sp>
        </mc:Fallback>
      </mc:AlternateContent>
      <p:sp>
        <p:nvSpPr>
          <p:cNvPr id="33" name="TextBox 32"/>
          <p:cNvSpPr txBox="1"/>
          <p:nvPr/>
        </p:nvSpPr>
        <p:spPr>
          <a:xfrm>
            <a:off x="7086600" y="5492877"/>
            <a:ext cx="817196"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PMC</a:t>
            </a:r>
          </a:p>
        </p:txBody>
      </p:sp>
      <p:sp>
        <p:nvSpPr>
          <p:cNvPr id="3" name="TextBox 2"/>
          <p:cNvSpPr txBox="1"/>
          <p:nvPr/>
        </p:nvSpPr>
        <p:spPr>
          <a:xfrm>
            <a:off x="452718" y="5435836"/>
            <a:ext cx="4632374" cy="1323439"/>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E</a:t>
            </a:r>
            <a:r>
              <a:rPr lang="en-US" sz="2000" i="1" baseline="30000" dirty="0">
                <a:solidFill>
                  <a:srgbClr val="00B050"/>
                </a:solidFill>
                <a:latin typeface="Times New Roman" panose="02020603050405020304" pitchFamily="18" charset="0"/>
                <a:cs typeface="Times New Roman" panose="02020603050405020304" pitchFamily="18" charset="0"/>
              </a:rPr>
              <a:t>t</a:t>
            </a:r>
            <a:r>
              <a:rPr lang="en-US" sz="2000" dirty="0">
                <a:solidFill>
                  <a:srgbClr val="00B050"/>
                </a:solidFill>
                <a:latin typeface="Times New Roman" panose="02020603050405020304" pitchFamily="18" charset="0"/>
                <a:cs typeface="Times New Roman" panose="02020603050405020304" pitchFamily="18" charset="0"/>
              </a:rPr>
              <a:t> is also 0 since </a:t>
            </a:r>
            <a:r>
              <a:rPr lang="en-US" sz="2000" i="1" dirty="0" err="1">
                <a:solidFill>
                  <a:srgbClr val="00B050"/>
                </a:solidFill>
                <a:latin typeface="Times New Roman" panose="02020603050405020304" pitchFamily="18" charset="0"/>
                <a:cs typeface="Times New Roman" panose="02020603050405020304" pitchFamily="18" charset="0"/>
              </a:rPr>
              <a:t>H</a:t>
            </a:r>
            <a:r>
              <a:rPr lang="en-US" sz="2000" i="1" baseline="30000" dirty="0" err="1">
                <a:solidFill>
                  <a:srgbClr val="00B050"/>
                </a:solidFill>
                <a:latin typeface="Times New Roman" panose="02020603050405020304" pitchFamily="18" charset="0"/>
                <a:cs typeface="Times New Roman" panose="02020603050405020304" pitchFamily="18" charset="0"/>
              </a:rPr>
              <a:t>t</a:t>
            </a:r>
            <a:r>
              <a:rPr lang="en-US" sz="2000" dirty="0">
                <a:solidFill>
                  <a:srgbClr val="00B050"/>
                </a:solidFill>
                <a:latin typeface="Times New Roman" panose="02020603050405020304" pitchFamily="18" charset="0"/>
                <a:cs typeface="Times New Roman" panose="02020603050405020304" pitchFamily="18" charset="0"/>
              </a:rPr>
              <a:t> is 0</a:t>
            </a:r>
          </a:p>
          <a:p>
            <a:r>
              <a:rPr lang="en-US" sz="2000" dirty="0">
                <a:solidFill>
                  <a:srgbClr val="00B050"/>
                </a:solidFill>
                <a:latin typeface="Times New Roman" panose="02020603050405020304" pitchFamily="18" charset="0"/>
                <a:cs typeface="Times New Roman" panose="02020603050405020304" pitchFamily="18" charset="0"/>
              </a:rPr>
              <a:t>Another explanation is for this case the reflection coefficient should be defined by </a:t>
            </a:r>
            <a:r>
              <a:rPr lang="en-US" sz="2000" i="1" dirty="0">
                <a:solidFill>
                  <a:srgbClr val="00B050"/>
                </a:solidFill>
                <a:latin typeface="Times New Roman" panose="02020603050405020304" pitchFamily="18" charset="0"/>
                <a:cs typeface="Times New Roman" panose="02020603050405020304" pitchFamily="18" charset="0"/>
              </a:rPr>
              <a:t>H</a:t>
            </a:r>
            <a:r>
              <a:rPr lang="en-US" sz="2000" dirty="0">
                <a:solidFill>
                  <a:srgbClr val="00B050"/>
                </a:solidFill>
                <a:latin typeface="Times New Roman" panose="02020603050405020304" pitchFamily="18" charset="0"/>
                <a:cs typeface="Times New Roman" panose="02020603050405020304" pitchFamily="18" charset="0"/>
              </a:rPr>
              <a:t> field</a:t>
            </a:r>
          </a:p>
        </p:txBody>
      </p:sp>
      <p:graphicFrame>
        <p:nvGraphicFramePr>
          <p:cNvPr id="34" name="对象 33"/>
          <p:cNvGraphicFramePr>
            <a:graphicFrameLocks noChangeAspect="1"/>
          </p:cNvGraphicFramePr>
          <p:nvPr/>
        </p:nvGraphicFramePr>
        <p:xfrm>
          <a:off x="3146422" y="2714620"/>
          <a:ext cx="996950" cy="692150"/>
        </p:xfrm>
        <a:graphic>
          <a:graphicData uri="http://schemas.openxmlformats.org/presentationml/2006/ole">
            <mc:AlternateContent xmlns:mc="http://schemas.openxmlformats.org/markup-compatibility/2006">
              <mc:Choice xmlns:v="urn:schemas-microsoft-com:vml" Requires="v">
                <p:oleObj spid="_x0000_s1976" name="公式" r:id="rId17" imgW="622030" imgH="431613" progId="">
                  <p:embed/>
                </p:oleObj>
              </mc:Choice>
              <mc:Fallback>
                <p:oleObj name="公式" r:id="rId17" imgW="622030" imgH="431613" progId="">
                  <p:embed/>
                  <p:pic>
                    <p:nvPicPr>
                      <p:cNvPr id="0" name="Picture 3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6422" y="2714620"/>
                        <a:ext cx="99695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3146422" y="2214554"/>
          <a:ext cx="874712" cy="284163"/>
        </p:xfrm>
        <a:graphic>
          <a:graphicData uri="http://schemas.openxmlformats.org/presentationml/2006/ole">
            <mc:AlternateContent xmlns:mc="http://schemas.openxmlformats.org/markup-compatibility/2006">
              <mc:Choice xmlns:v="urn:schemas-microsoft-com:vml" Requires="v">
                <p:oleObj spid="_x0000_s1977" name="公式" r:id="rId19" imgW="545626" imgH="177646" progId="">
                  <p:embed/>
                </p:oleObj>
              </mc:Choice>
              <mc:Fallback>
                <p:oleObj name="公式" r:id="rId19" imgW="545626" imgH="177646" progId="">
                  <p:embed/>
                  <p:pic>
                    <p:nvPicPr>
                      <p:cNvPr id="0" name="Picture 3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6422" y="2214554"/>
                        <a:ext cx="874712" cy="284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ight Arrow 19"/>
          <p:cNvSpPr/>
          <p:nvPr/>
        </p:nvSpPr>
        <p:spPr>
          <a:xfrm>
            <a:off x="2428860" y="2285992"/>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19"/>
          <p:cNvSpPr/>
          <p:nvPr/>
        </p:nvSpPr>
        <p:spPr>
          <a:xfrm>
            <a:off x="2428860" y="2846904"/>
            <a:ext cx="381000" cy="2249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19"/>
          <p:cNvSpPr/>
          <p:nvPr/>
        </p:nvSpPr>
        <p:spPr>
          <a:xfrm>
            <a:off x="4355975" y="2924944"/>
            <a:ext cx="496635" cy="231798"/>
          </a:xfrm>
          <a:prstGeom prst="rightArrow">
            <a:avLst>
              <a:gd name="adj1" fmla="val 50000"/>
              <a:gd name="adj2" fmla="val 4809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286116" y="1500174"/>
            <a:ext cx="2214578" cy="461665"/>
          </a:xfrm>
          <a:prstGeom prst="rect">
            <a:avLst/>
          </a:prstGeom>
          <a:noFill/>
        </p:spPr>
        <p:txBody>
          <a:bodyPr wrap="square" rtlCol="0">
            <a:spAutoFit/>
          </a:bodyPr>
          <a:lstStyle/>
          <a:p>
            <a:r>
              <a:rPr lang="en-US" altLang="zh-CN" sz="2400" dirty="0">
                <a:solidFill>
                  <a:srgbClr val="FF0000"/>
                </a:solidFill>
              </a:rPr>
              <a:t>Incident from air</a:t>
            </a:r>
            <a:endParaRPr lang="zh-CN" altLang="en-US" sz="2400" dirty="0">
              <a:solidFill>
                <a:srgbClr val="FF0000"/>
              </a:solidFill>
            </a:endParaRPr>
          </a:p>
        </p:txBody>
      </p:sp>
      <p:sp>
        <p:nvSpPr>
          <p:cNvPr id="5" name="灯片编号占位符 4">
            <a:extLst>
              <a:ext uri="{FF2B5EF4-FFF2-40B4-BE49-F238E27FC236}">
                <a16:creationId xmlns:a16="http://schemas.microsoft.com/office/drawing/2014/main" id="{9B2F7B0E-64AB-405F-A518-2D3F3452123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23</a:t>
            </a:fld>
            <a:endParaRPr lang="en-US"/>
          </a:p>
        </p:txBody>
      </p:sp>
    </p:spTree>
    <p:extLst>
      <p:ext uri="{BB962C8B-B14F-4D97-AF65-F5344CB8AC3E}">
        <p14:creationId xmlns:p14="http://schemas.microsoft.com/office/powerpoint/2010/main" val="37629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bg/>
                                          </p:spTgt>
                                        </p:tgtEl>
                                        <p:attrNameLst>
                                          <p:attrName>style.visibility</p:attrName>
                                        </p:attrNameLst>
                                      </p:cBhvr>
                                      <p:to>
                                        <p:strVal val="visible"/>
                                      </p:to>
                                    </p:set>
                                    <p:anim calcmode="lin" valueType="num">
                                      <p:cBhvr additive="base">
                                        <p:cTn id="13" dur="500" fill="hold"/>
                                        <p:tgtEl>
                                          <p:spTgt spid="6">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6">
                                            <p:bg/>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bg/>
                                          </p:spTgt>
                                        </p:tgtEl>
                                        <p:attrNameLst>
                                          <p:attrName>style.visibility</p:attrName>
                                        </p:attrNameLst>
                                      </p:cBhvr>
                                      <p:to>
                                        <p:strVal val="visible"/>
                                      </p:to>
                                    </p:set>
                                    <p:anim calcmode="lin" valueType="num">
                                      <p:cBhvr additive="base">
                                        <p:cTn id="23"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bg/>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bg/>
                                          </p:spTgt>
                                        </p:tgtEl>
                                        <p:attrNameLst>
                                          <p:attrName>style.visibility</p:attrName>
                                        </p:attrNameLst>
                                      </p:cBhvr>
                                      <p:to>
                                        <p:strVal val="visible"/>
                                      </p:to>
                                    </p:set>
                                    <p:anim calcmode="lin" valueType="num">
                                      <p:cBhvr additive="base">
                                        <p:cTn id="31"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bg/>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 calcmode="lin" valueType="num">
                                      <p:cBhvr additive="base">
                                        <p:cTn id="3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3">
                                            <p:txEl>
                                              <p:pRg st="0" end="0"/>
                                            </p:txEl>
                                          </p:spTgt>
                                        </p:tgtEl>
                                        <p:attrNameLst>
                                          <p:attrName>style.visibility</p:attrName>
                                        </p:attrNameLst>
                                      </p:cBhvr>
                                      <p:to>
                                        <p:strVal val="visible"/>
                                      </p:to>
                                    </p:set>
                                    <p:anim calcmode="lin" valueType="num">
                                      <p:cBhvr additive="base">
                                        <p:cTn id="71"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7">
                                            <p:bg/>
                                          </p:spTgt>
                                        </p:tgtEl>
                                        <p:attrNameLst>
                                          <p:attrName>style.visibility</p:attrName>
                                        </p:attrNameLst>
                                      </p:cBhvr>
                                      <p:to>
                                        <p:strVal val="visible"/>
                                      </p:to>
                                    </p:set>
                                    <p:anim calcmode="lin" valueType="num">
                                      <p:cBhvr additive="base">
                                        <p:cTn id="77" dur="500" fill="hold"/>
                                        <p:tgtEl>
                                          <p:spTgt spid="17">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17">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7">
                                            <p:txEl>
                                              <p:pRg st="0" end="0"/>
                                            </p:txEl>
                                          </p:spTgt>
                                        </p:tgtEl>
                                        <p:attrNameLst>
                                          <p:attrName>style.visibility</p:attrName>
                                        </p:attrNameLst>
                                      </p:cBhvr>
                                      <p:to>
                                        <p:strVal val="visible"/>
                                      </p:to>
                                    </p:set>
                                    <p:anim calcmode="lin" valueType="num">
                                      <p:cBhvr additive="base">
                                        <p:cTn id="8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 calcmode="lin" valueType="num">
                                      <p:cBhvr additive="base">
                                        <p:cTn id="8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
                                            <p:txEl>
                                              <p:pRg st="1" end="1"/>
                                            </p:txEl>
                                          </p:spTgt>
                                        </p:tgtEl>
                                        <p:attrNameLst>
                                          <p:attrName>style.visibility</p:attrName>
                                        </p:attrNameLst>
                                      </p:cBhvr>
                                      <p:to>
                                        <p:strVal val="visible"/>
                                      </p:to>
                                    </p:set>
                                    <p:anim calcmode="lin" valueType="num">
                                      <p:cBhvr additive="base">
                                        <p:cTn id="9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16" grpId="0" build="allAtOnce" animBg="1"/>
      <p:bldP spid="17" grpId="0" build="allAtOnce" animBg="1"/>
      <p:bldP spid="19" grpId="0" build="allAtOnce" animBg="1"/>
      <p:bldP spid="27" grpId="0" animBg="1"/>
      <p:bldP spid="28" grpId="0" animBg="1"/>
      <p:bldP spid="29" grpId="0" animBg="1"/>
      <p:bldP spid="30" grpId="0" animBg="1"/>
      <p:bldP spid="31" grpId="0" animBg="1"/>
      <p:bldP spid="32" grpId="0" animBg="1"/>
      <p:bldP spid="33" grpId="0" build="allAtOnce"/>
      <p:bldP spid="3" grpId="0" build="allAtOnce"/>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28600"/>
            <a:ext cx="8153400" cy="990600"/>
          </a:xfrm>
        </p:spPr>
        <p:txBody>
          <a:bodyPr/>
          <a:lstStyle/>
          <a:p>
            <a:r>
              <a:rPr lang="en-US" dirty="0"/>
              <a:t>Snell’s Law</a:t>
            </a:r>
          </a:p>
        </p:txBody>
      </p:sp>
      <p:pic>
        <p:nvPicPr>
          <p:cNvPr id="16386" name="Picture 2"/>
          <p:cNvPicPr>
            <a:picLocks noGrp="1" noChangeAspect="1" noChangeArrowheads="1"/>
          </p:cNvPicPr>
          <p:nvPr>
            <p:ph sz="quarter" idx="1"/>
          </p:nvPr>
        </p:nvPicPr>
        <p:blipFill>
          <a:blip r:embed="rId3" cstate="print"/>
          <a:srcRect/>
          <a:stretch>
            <a:fillRect/>
          </a:stretch>
        </p:blipFill>
        <p:spPr bwMode="auto">
          <a:xfrm>
            <a:off x="76200" y="1600200"/>
            <a:ext cx="5962760" cy="5135590"/>
          </a:xfrm>
          <a:prstGeom prst="rect">
            <a:avLst/>
          </a:prstGeom>
          <a:noFill/>
          <a:ln w="9525">
            <a:noFill/>
            <a:miter lim="800000"/>
            <a:headEnd/>
            <a:tailEnd/>
          </a:ln>
        </p:spPr>
      </p:pic>
      <p:cxnSp>
        <p:nvCxnSpPr>
          <p:cNvPr id="4" name="Straight Arrow Connector 3"/>
          <p:cNvCxnSpPr/>
          <p:nvPr/>
        </p:nvCxnSpPr>
        <p:spPr>
          <a:xfrm>
            <a:off x="3329870" y="3918887"/>
            <a:ext cx="1143000" cy="76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411964" y="3789040"/>
            <a:ext cx="1577592" cy="646331"/>
          </a:xfrm>
          <a:prstGeom prst="rect">
            <a:avLst/>
          </a:prstGeom>
          <a:noFill/>
          <a:ln>
            <a:noFill/>
          </a:ln>
        </p:spPr>
        <p:txBody>
          <a:bodyPr wrap="square" rtlCol="0">
            <a:spAutoFit/>
          </a:bodyPr>
          <a:lstStyle/>
          <a:p>
            <a:r>
              <a:rPr lang="en-US" dirty="0" err="1" smtClean="0">
                <a:solidFill>
                  <a:srgbClr val="C00000"/>
                </a:solidFill>
                <a:latin typeface="Gill Sans MT" panose="020B0502020104020203" pitchFamily="34" charset="0"/>
                <a:cs typeface="Times New Roman" panose="02020603050405020304" pitchFamily="18" charset="0"/>
              </a:rPr>
              <a:t>Wavefront</a:t>
            </a:r>
            <a:endParaRPr lang="en-US" dirty="0" smtClean="0">
              <a:solidFill>
                <a:srgbClr val="C00000"/>
              </a:solidFill>
              <a:latin typeface="Gill Sans MT" panose="020B0502020104020203" pitchFamily="34" charset="0"/>
              <a:cs typeface="Times New Roman" panose="02020603050405020304" pitchFamily="18" charset="0"/>
            </a:endParaRPr>
          </a:p>
          <a:p>
            <a:r>
              <a:rPr lang="en-US" dirty="0" smtClean="0">
                <a:solidFill>
                  <a:srgbClr val="C00000"/>
                </a:solidFill>
                <a:latin typeface="Gill Sans MT" panose="020B0502020104020203" pitchFamily="34" charset="0"/>
                <a:cs typeface="Times New Roman" panose="02020603050405020304" pitchFamily="18" charset="0"/>
              </a:rPr>
              <a:t>(</a:t>
            </a:r>
            <a:r>
              <a:rPr lang="en-US" dirty="0" err="1" smtClean="0">
                <a:solidFill>
                  <a:srgbClr val="C00000"/>
                </a:solidFill>
                <a:latin typeface="Gill Sans MT" panose="020B0502020104020203" pitchFamily="34" charset="0"/>
                <a:cs typeface="Times New Roman" panose="02020603050405020304" pitchFamily="18" charset="0"/>
              </a:rPr>
              <a:t>equai</a:t>
            </a:r>
            <a:r>
              <a:rPr lang="en-US" dirty="0" smtClean="0">
                <a:solidFill>
                  <a:srgbClr val="C00000"/>
                </a:solidFill>
                <a:latin typeface="Gill Sans MT" panose="020B0502020104020203" pitchFamily="34" charset="0"/>
                <a:cs typeface="Times New Roman" panose="02020603050405020304" pitchFamily="18" charset="0"/>
              </a:rPr>
              <a:t>-phase)</a:t>
            </a:r>
            <a:endParaRPr lang="en-US" dirty="0">
              <a:solidFill>
                <a:srgbClr val="C00000"/>
              </a:solidFill>
              <a:latin typeface="Gill Sans MT" panose="020B0502020104020203" pitchFamily="34" charset="0"/>
              <a:cs typeface="Times New Roman" panose="02020603050405020304" pitchFamily="18" charset="0"/>
            </a:endParaRPr>
          </a:p>
        </p:txBody>
      </p:sp>
      <p:pic>
        <p:nvPicPr>
          <p:cNvPr id="6" name="Picture 5"/>
          <p:cNvPicPr>
            <a:picLocks noChangeAspect="1"/>
          </p:cNvPicPr>
          <p:nvPr/>
        </p:nvPicPr>
        <p:blipFill>
          <a:blip r:embed="rId4" cstate="print"/>
          <a:stretch>
            <a:fillRect/>
          </a:stretch>
        </p:blipFill>
        <p:spPr>
          <a:xfrm>
            <a:off x="6139046" y="2218100"/>
            <a:ext cx="2742750" cy="840666"/>
          </a:xfrm>
          <a:prstGeom prst="rect">
            <a:avLst/>
          </a:prstGeom>
        </p:spPr>
      </p:pic>
      <p:pic>
        <p:nvPicPr>
          <p:cNvPr id="7" name="Picture 6"/>
          <p:cNvPicPr>
            <a:picLocks noChangeAspect="1"/>
          </p:cNvPicPr>
          <p:nvPr/>
        </p:nvPicPr>
        <p:blipFill>
          <a:blip r:embed="rId5" cstate="print"/>
          <a:stretch>
            <a:fillRect/>
          </a:stretch>
        </p:blipFill>
        <p:spPr>
          <a:xfrm>
            <a:off x="6139046" y="5248456"/>
            <a:ext cx="2432250" cy="1487334"/>
          </a:xfrm>
          <a:prstGeom prst="rect">
            <a:avLst/>
          </a:prstGeom>
        </p:spPr>
      </p:pic>
      <p:sp>
        <p:nvSpPr>
          <p:cNvPr id="3" name="灯片编号占位符 2">
            <a:extLst>
              <a:ext uri="{FF2B5EF4-FFF2-40B4-BE49-F238E27FC236}">
                <a16:creationId xmlns:a16="http://schemas.microsoft.com/office/drawing/2014/main" id="{E159BAA7-DEC5-4BA2-B06E-549719ADBED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24</a:t>
            </a:fld>
            <a:endParaRPr lang="en-US"/>
          </a:p>
        </p:txBody>
      </p:sp>
      <p:grpSp>
        <p:nvGrpSpPr>
          <p:cNvPr id="22" name="组合 21"/>
          <p:cNvGrpSpPr/>
          <p:nvPr/>
        </p:nvGrpSpPr>
        <p:grpSpPr>
          <a:xfrm>
            <a:off x="2267744" y="3284984"/>
            <a:ext cx="584994" cy="1224136"/>
            <a:chOff x="2267744" y="3284984"/>
            <a:chExt cx="584994" cy="1224136"/>
          </a:xfrm>
        </p:grpSpPr>
        <p:cxnSp>
          <p:nvCxnSpPr>
            <p:cNvPr id="14" name="直接连接符 13"/>
            <p:cNvCxnSpPr/>
            <p:nvPr/>
          </p:nvCxnSpPr>
          <p:spPr>
            <a:xfrm flipV="1">
              <a:off x="2276674" y="3284984"/>
              <a:ext cx="567134" cy="936104"/>
            </a:xfrm>
            <a:prstGeom prst="line">
              <a:avLst/>
            </a:prstGeom>
            <a:ln w="28575"/>
          </p:spPr>
          <p:style>
            <a:lnRef idx="2">
              <a:schemeClr val="accent5"/>
            </a:lnRef>
            <a:fillRef idx="0">
              <a:schemeClr val="accent5"/>
            </a:fillRef>
            <a:effectRef idx="1">
              <a:schemeClr val="accent5"/>
            </a:effectRef>
            <a:fontRef idx="minor">
              <a:schemeClr val="tx1"/>
            </a:fontRef>
          </p:style>
        </p:cxnSp>
        <p:cxnSp>
          <p:nvCxnSpPr>
            <p:cNvPr id="16" name="直接连接符 15"/>
            <p:cNvCxnSpPr/>
            <p:nvPr/>
          </p:nvCxnSpPr>
          <p:spPr>
            <a:xfrm flipH="1" flipV="1">
              <a:off x="2267744" y="4167995"/>
              <a:ext cx="584994" cy="341125"/>
            </a:xfrm>
            <a:prstGeom prst="line">
              <a:avLst/>
            </a:prstGeom>
            <a:ln w="28575"/>
          </p:spPr>
          <p:style>
            <a:lnRef idx="2">
              <a:schemeClr val="accent5"/>
            </a:lnRef>
            <a:fillRef idx="0">
              <a:schemeClr val="accent5"/>
            </a:fillRef>
            <a:effectRef idx="1">
              <a:schemeClr val="accent5"/>
            </a:effectRef>
            <a:fontRef idx="minor">
              <a:schemeClr val="tx1"/>
            </a:fontRef>
          </p:style>
        </p:cxnSp>
        <p:cxnSp>
          <p:nvCxnSpPr>
            <p:cNvPr id="20" name="直接连接符 19"/>
            <p:cNvCxnSpPr/>
            <p:nvPr/>
          </p:nvCxnSpPr>
          <p:spPr>
            <a:xfrm flipV="1">
              <a:off x="2843808" y="3294443"/>
              <a:ext cx="0" cy="1214677"/>
            </a:xfrm>
            <a:prstGeom prst="line">
              <a:avLst/>
            </a:prstGeom>
            <a:ln w="28575"/>
          </p:spPr>
          <p:style>
            <a:lnRef idx="2">
              <a:schemeClr val="accent5"/>
            </a:lnRef>
            <a:fillRef idx="0">
              <a:schemeClr val="accent5"/>
            </a:fillRef>
            <a:effectRef idx="1">
              <a:schemeClr val="accent5"/>
            </a:effectRef>
            <a:fontRef idx="minor">
              <a:schemeClr val="tx1"/>
            </a:fontRef>
          </p:style>
        </p:cxnSp>
      </p:grpSp>
      <p:grpSp>
        <p:nvGrpSpPr>
          <p:cNvPr id="24" name="组合 23"/>
          <p:cNvGrpSpPr/>
          <p:nvPr/>
        </p:nvGrpSpPr>
        <p:grpSpPr>
          <a:xfrm flipV="1">
            <a:off x="2267744" y="3284984"/>
            <a:ext cx="584994" cy="1224136"/>
            <a:chOff x="2267744" y="3284984"/>
            <a:chExt cx="584994" cy="1224136"/>
          </a:xfrm>
        </p:grpSpPr>
        <p:cxnSp>
          <p:nvCxnSpPr>
            <p:cNvPr id="25" name="直接连接符 24"/>
            <p:cNvCxnSpPr/>
            <p:nvPr/>
          </p:nvCxnSpPr>
          <p:spPr>
            <a:xfrm flipV="1">
              <a:off x="2276674" y="3284984"/>
              <a:ext cx="567134" cy="936104"/>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cxnSp>
          <p:nvCxnSpPr>
            <p:cNvPr id="26" name="直接连接符 25"/>
            <p:cNvCxnSpPr/>
            <p:nvPr/>
          </p:nvCxnSpPr>
          <p:spPr>
            <a:xfrm flipH="1" flipV="1">
              <a:off x="2267744" y="4167995"/>
              <a:ext cx="584994" cy="341125"/>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cxnSp>
          <p:nvCxnSpPr>
            <p:cNvPr id="27" name="直接连接符 26"/>
            <p:cNvCxnSpPr/>
            <p:nvPr/>
          </p:nvCxnSpPr>
          <p:spPr>
            <a:xfrm flipV="1">
              <a:off x="2843808" y="3294443"/>
              <a:ext cx="0" cy="1214677"/>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grpSp>
      <p:grpSp>
        <p:nvGrpSpPr>
          <p:cNvPr id="28" name="组合 27"/>
          <p:cNvGrpSpPr/>
          <p:nvPr/>
        </p:nvGrpSpPr>
        <p:grpSpPr>
          <a:xfrm flipH="1">
            <a:off x="2843808" y="3289713"/>
            <a:ext cx="584994" cy="1224136"/>
            <a:chOff x="2267744" y="3284984"/>
            <a:chExt cx="584994" cy="1224136"/>
          </a:xfrm>
        </p:grpSpPr>
        <p:cxnSp>
          <p:nvCxnSpPr>
            <p:cNvPr id="29" name="直接连接符 28"/>
            <p:cNvCxnSpPr/>
            <p:nvPr/>
          </p:nvCxnSpPr>
          <p:spPr>
            <a:xfrm flipV="1">
              <a:off x="2276674" y="3284984"/>
              <a:ext cx="567134" cy="936104"/>
            </a:xfrm>
            <a:prstGeom prst="line">
              <a:avLst/>
            </a:prstGeom>
            <a:ln>
              <a:solidFill>
                <a:srgbClr val="FF00FF"/>
              </a:solidFill>
            </a:ln>
          </p:spPr>
          <p:style>
            <a:lnRef idx="2">
              <a:schemeClr val="accent6"/>
            </a:lnRef>
            <a:fillRef idx="0">
              <a:schemeClr val="accent6"/>
            </a:fillRef>
            <a:effectRef idx="1">
              <a:schemeClr val="accent6"/>
            </a:effectRef>
            <a:fontRef idx="minor">
              <a:schemeClr val="tx1"/>
            </a:fontRef>
          </p:style>
        </p:cxnSp>
        <p:cxnSp>
          <p:nvCxnSpPr>
            <p:cNvPr id="30" name="直接连接符 29"/>
            <p:cNvCxnSpPr/>
            <p:nvPr/>
          </p:nvCxnSpPr>
          <p:spPr>
            <a:xfrm flipH="1" flipV="1">
              <a:off x="2267744" y="4167995"/>
              <a:ext cx="584994" cy="341125"/>
            </a:xfrm>
            <a:prstGeom prst="line">
              <a:avLst/>
            </a:prstGeom>
            <a:ln>
              <a:solidFill>
                <a:srgbClr val="FF00FF"/>
              </a:solidFill>
            </a:ln>
          </p:spPr>
          <p:style>
            <a:lnRef idx="2">
              <a:schemeClr val="accent6"/>
            </a:lnRef>
            <a:fillRef idx="0">
              <a:schemeClr val="accent6"/>
            </a:fillRef>
            <a:effectRef idx="1">
              <a:schemeClr val="accent6"/>
            </a:effectRef>
            <a:fontRef idx="minor">
              <a:schemeClr val="tx1"/>
            </a:fontRef>
          </p:style>
        </p:cxnSp>
        <p:cxnSp>
          <p:nvCxnSpPr>
            <p:cNvPr id="31" name="直接连接符 30"/>
            <p:cNvCxnSpPr/>
            <p:nvPr/>
          </p:nvCxnSpPr>
          <p:spPr>
            <a:xfrm flipV="1">
              <a:off x="2843808" y="3294443"/>
              <a:ext cx="0" cy="1214677"/>
            </a:xfrm>
            <a:prstGeom prst="line">
              <a:avLst/>
            </a:prstGeom>
            <a:ln>
              <a:solidFill>
                <a:srgbClr val="FF00FF"/>
              </a:solidFill>
            </a:ln>
          </p:spPr>
          <p:style>
            <a:lnRef idx="2">
              <a:schemeClr val="accent6"/>
            </a:lnRef>
            <a:fillRef idx="0">
              <a:schemeClr val="accent6"/>
            </a:fillRef>
            <a:effectRef idx="1">
              <a:schemeClr val="accent6"/>
            </a:effectRef>
            <a:fontRef idx="minor">
              <a:schemeClr val="tx1"/>
            </a:fontRef>
          </p:style>
        </p:cxnSp>
      </p:grpSp>
      <p:sp>
        <p:nvSpPr>
          <p:cNvPr id="21" name="圆角矩形 20"/>
          <p:cNvSpPr/>
          <p:nvPr/>
        </p:nvSpPr>
        <p:spPr>
          <a:xfrm>
            <a:off x="6113762" y="1297192"/>
            <a:ext cx="1428627" cy="608826"/>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400" b="1" dirty="0" smtClean="0">
                <a:solidFill>
                  <a:srgbClr val="FFC000"/>
                </a:solidFill>
                <a:latin typeface="Gill Sans MT" panose="020B0502020104020203" pitchFamily="34" charset="0"/>
              </a:rPr>
              <a:t>❓</a:t>
            </a:r>
            <a:r>
              <a:rPr lang="en-US" altLang="zh-CN" sz="2400" b="1" dirty="0" smtClean="0">
                <a:solidFill>
                  <a:schemeClr val="tx1"/>
                </a:solidFill>
                <a:latin typeface="Gill Sans MT" panose="020B0502020104020203" pitchFamily="34" charset="0"/>
              </a:rPr>
              <a:t>why?</a:t>
            </a:r>
            <a:endParaRPr lang="en-US" altLang="zh-CN" sz="2400" dirty="0" smtClean="0">
              <a:solidFill>
                <a:schemeClr val="tx1"/>
              </a:solidFill>
              <a:latin typeface="Gill Sans MT" panose="020B0502020104020203" pitchFamily="34" charset="0"/>
            </a:endParaRPr>
          </a:p>
        </p:txBody>
      </p:sp>
      <p:sp>
        <p:nvSpPr>
          <p:cNvPr id="23" name="圆角矩形 22"/>
          <p:cNvSpPr/>
          <p:nvPr/>
        </p:nvSpPr>
        <p:spPr>
          <a:xfrm>
            <a:off x="6038960" y="3287674"/>
            <a:ext cx="3063192" cy="179751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b="1" dirty="0" smtClean="0">
                <a:solidFill>
                  <a:srgbClr val="FFC000"/>
                </a:solidFill>
                <a:latin typeface="Gill Sans MT" panose="020B0502020104020203" pitchFamily="34" charset="0"/>
              </a:rPr>
              <a:t>💡</a:t>
            </a:r>
            <a:r>
              <a:rPr lang="zh-CN" altLang="en-US" sz="2000" b="1"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Recall</a:t>
            </a:r>
            <a:endParaRPr lang="en-US" altLang="zh-CN" sz="2000" b="1" dirty="0" smtClean="0">
              <a:solidFill>
                <a:schemeClr val="tx1"/>
              </a:solidFill>
              <a:latin typeface="Gill Sans MT" panose="020B0502020104020203" pitchFamily="34" charset="0"/>
            </a:endParaRPr>
          </a:p>
          <a:p>
            <a:pPr marL="457200" indent="-457200" algn="just">
              <a:lnSpc>
                <a:spcPct val="150000"/>
              </a:lnSpc>
              <a:buAutoNum type="arabicPeriod"/>
            </a:pPr>
            <a:r>
              <a:rPr lang="en-US" altLang="zh-CN" sz="2000" dirty="0" smtClean="0">
                <a:solidFill>
                  <a:schemeClr val="tx1"/>
                </a:solidFill>
                <a:latin typeface="Gill Sans MT" panose="020B0502020104020203" pitchFamily="34" charset="0"/>
              </a:rPr>
              <a:t>Concept of </a:t>
            </a:r>
            <a:r>
              <a:rPr lang="en-US" altLang="zh-CN" sz="2000" dirty="0" err="1" smtClean="0">
                <a:solidFill>
                  <a:schemeClr val="tx1"/>
                </a:solidFill>
                <a:latin typeface="Gill Sans MT" panose="020B0502020104020203" pitchFamily="34" charset="0"/>
              </a:rPr>
              <a:t>wavefront</a:t>
            </a:r>
            <a:endParaRPr lang="en-US" altLang="zh-CN" sz="2000" dirty="0" smtClean="0">
              <a:solidFill>
                <a:schemeClr val="tx1"/>
              </a:solidFill>
              <a:latin typeface="Gill Sans MT" panose="020B0502020104020203" pitchFamily="34" charset="0"/>
            </a:endParaRPr>
          </a:p>
          <a:p>
            <a:pPr marL="457200" indent="-457200" algn="just">
              <a:lnSpc>
                <a:spcPct val="150000"/>
              </a:lnSpc>
              <a:buAutoNum type="arabicPeriod"/>
            </a:pPr>
            <a:r>
              <a:rPr lang="en-US" altLang="zh-CN" sz="1600" dirty="0" smtClean="0">
                <a:solidFill>
                  <a:schemeClr val="tx1"/>
                </a:solidFill>
                <a:latin typeface="Gill Sans MT" panose="020B0502020104020203" pitchFamily="34" charset="0"/>
              </a:rPr>
              <a:t>Fermat’s Principle (optional)</a:t>
            </a:r>
            <a:r>
              <a:rPr lang="en-US" altLang="zh-CN" sz="1600" dirty="0" smtClean="0">
                <a:solidFill>
                  <a:schemeClr val="tx1"/>
                </a:solidFill>
                <a:latin typeface="Gill Sans MT" panose="020B0502020104020203" pitchFamily="34" charset="0"/>
              </a:rPr>
              <a:t>, </a:t>
            </a:r>
            <a:r>
              <a:rPr lang="en-US" sz="1600" dirty="0" smtClean="0">
                <a:solidFill>
                  <a:schemeClr val="tx1"/>
                </a:solidFill>
                <a:latin typeface="Gill Sans MT" panose="020B0502020104020203" pitchFamily="34" charset="0"/>
              </a:rPr>
              <a:t>Pierre </a:t>
            </a:r>
            <a:r>
              <a:rPr lang="en-US" sz="1600" dirty="0">
                <a:solidFill>
                  <a:schemeClr val="tx1"/>
                </a:solidFill>
                <a:latin typeface="Gill Sans MT" panose="020B0502020104020203" pitchFamily="34" charset="0"/>
              </a:rPr>
              <a:t>de </a:t>
            </a:r>
            <a:r>
              <a:rPr lang="en-US" sz="1600" dirty="0" smtClean="0">
                <a:solidFill>
                  <a:schemeClr val="tx1"/>
                </a:solidFill>
                <a:latin typeface="Gill Sans MT" panose="020B0502020104020203" pitchFamily="34" charset="0"/>
              </a:rPr>
              <a:t>Fermat, 1662</a:t>
            </a:r>
            <a:endParaRPr lang="en-US" altLang="zh-CN" sz="1600" dirty="0" smtClean="0">
              <a:solidFill>
                <a:schemeClr val="tx1"/>
              </a:solidFill>
              <a:latin typeface="Gill Sans MT" panose="020B0502020104020203" pitchFamily="34" charset="0"/>
            </a:endParaRPr>
          </a:p>
        </p:txBody>
      </p:sp>
      <p:sp>
        <p:nvSpPr>
          <p:cNvPr id="32" name="圆角矩形 31"/>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heel(1)">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991600" cy="990600"/>
          </a:xfrm>
        </p:spPr>
        <p:txBody>
          <a:bodyPr>
            <a:normAutofit fontScale="90000"/>
          </a:bodyPr>
          <a:lstStyle/>
          <a:p>
            <a:r>
              <a:rPr lang="en-US" dirty="0"/>
              <a:t>Angles of Incidence, Reflection &amp; Refraction</a:t>
            </a:r>
          </a:p>
        </p:txBody>
      </p:sp>
      <p:pic>
        <p:nvPicPr>
          <p:cNvPr id="17410" name="Picture 2"/>
          <p:cNvPicPr>
            <a:picLocks noGrp="1" noChangeAspect="1" noChangeArrowheads="1"/>
          </p:cNvPicPr>
          <p:nvPr>
            <p:ph sz="quarter" idx="1"/>
          </p:nvPr>
        </p:nvPicPr>
        <p:blipFill>
          <a:blip r:embed="rId2" cstate="print"/>
          <a:srcRect/>
          <a:stretch>
            <a:fillRect/>
          </a:stretch>
        </p:blipFill>
        <p:spPr bwMode="auto">
          <a:xfrm>
            <a:off x="495300" y="1790404"/>
            <a:ext cx="8153400" cy="4115392"/>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EB803F4-8A04-4B06-AEBB-064DE39E0D4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Nonmagnetic Media</a:t>
            </a:r>
          </a:p>
        </p:txBody>
      </p:sp>
      <p:sp>
        <p:nvSpPr>
          <p:cNvPr id="5" name="TextBox 4"/>
          <p:cNvSpPr txBox="1"/>
          <p:nvPr/>
        </p:nvSpPr>
        <p:spPr>
          <a:xfrm>
            <a:off x="1295400" y="1752600"/>
            <a:ext cx="2764098" cy="461665"/>
          </a:xfrm>
          <a:prstGeom prst="rect">
            <a:avLst/>
          </a:prstGeom>
          <a:noFill/>
        </p:spPr>
        <p:txBody>
          <a:bodyPr wrap="none" rtlCol="0">
            <a:spAutoFit/>
          </a:bodyPr>
          <a:lstStyle/>
          <a:p>
            <a:r>
              <a:rPr lang="en-US" sz="2400" dirty="0">
                <a:solidFill>
                  <a:srgbClr val="FF0000"/>
                </a:solidFill>
              </a:rPr>
              <a:t>Index of refraction </a:t>
            </a:r>
            <a:r>
              <a:rPr lang="en-US" sz="2400" i="1" dirty="0" err="1">
                <a:solidFill>
                  <a:srgbClr val="FF0000"/>
                </a:solidFill>
              </a:rPr>
              <a:t>n</a:t>
            </a:r>
            <a:r>
              <a:rPr lang="en-US" sz="2400" dirty="0">
                <a:solidFill>
                  <a:srgbClr val="FF0000"/>
                </a:solidFill>
              </a:rPr>
              <a:t>:</a:t>
            </a:r>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1302328" y="2286000"/>
            <a:ext cx="6539345" cy="4495800"/>
          </a:xfrm>
          <a:prstGeom prst="rect">
            <a:avLst/>
          </a:prstGeom>
          <a:noFill/>
          <a:ln w="9525">
            <a:noFill/>
            <a:miter lim="800000"/>
            <a:headEnd/>
            <a:tailEnd/>
          </a:ln>
        </p:spPr>
      </p:pic>
      <p:sp>
        <p:nvSpPr>
          <p:cNvPr id="3" name="TextBox 2"/>
          <p:cNvSpPr txBox="1"/>
          <p:nvPr/>
        </p:nvSpPr>
        <p:spPr>
          <a:xfrm>
            <a:off x="4495800" y="1600200"/>
            <a:ext cx="4270248" cy="400110"/>
          </a:xfrm>
          <a:prstGeom prst="rect">
            <a:avLst/>
          </a:prstGeom>
          <a:noFill/>
        </p:spPr>
        <p:txBody>
          <a:bodyPr wrap="square" rtlCol="0">
            <a:spAutoFit/>
          </a:bodyPr>
          <a:lstStyle/>
          <a:p>
            <a:r>
              <a:rPr lang="en-US" sz="2000" dirty="0">
                <a:solidFill>
                  <a:srgbClr val="0070C0"/>
                </a:solidFill>
              </a:rPr>
              <a:t>High n means the material is more dense</a:t>
            </a:r>
          </a:p>
        </p:txBody>
      </p:sp>
      <p:sp>
        <p:nvSpPr>
          <p:cNvPr id="4" name="灯片编号占位符 3">
            <a:extLst>
              <a:ext uri="{FF2B5EF4-FFF2-40B4-BE49-F238E27FC236}">
                <a16:creationId xmlns:a16="http://schemas.microsoft.com/office/drawing/2014/main" id="{4F59E73C-F2E8-47C0-AD4C-A4F34E04A3C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69432" y="6253165"/>
            <a:ext cx="1406624"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p:cNvPicPr>
            <a:picLocks noGrp="1" noChangeAspect="1" noChangeArrowheads="1"/>
          </p:cNvPicPr>
          <p:nvPr>
            <p:ph sz="quarter" idx="1"/>
          </p:nvPr>
        </p:nvPicPr>
        <p:blipFill rotWithShape="1">
          <a:blip r:embed="rId2" cstate="print">
            <a:clrChange>
              <a:clrFrom>
                <a:srgbClr val="FFFFFF"/>
              </a:clrFrom>
              <a:clrTo>
                <a:srgbClr val="FFFFFF">
                  <a:alpha val="0"/>
                </a:srgbClr>
              </a:clrTo>
            </a:clrChange>
          </a:blip>
          <a:srcRect b="52322"/>
          <a:stretch/>
        </p:blipFill>
        <p:spPr bwMode="auto">
          <a:xfrm>
            <a:off x="107504" y="3548237"/>
            <a:ext cx="5105400" cy="312859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Refraction</a:t>
            </a:r>
          </a:p>
        </p:txBody>
      </p:sp>
      <p:sp>
        <p:nvSpPr>
          <p:cNvPr id="5" name="TextBox 4"/>
          <p:cNvSpPr txBox="1"/>
          <p:nvPr/>
        </p:nvSpPr>
        <p:spPr>
          <a:xfrm>
            <a:off x="107504" y="1654703"/>
            <a:ext cx="3962400" cy="1569660"/>
          </a:xfrm>
          <a:prstGeom prst="rect">
            <a:avLst/>
          </a:prstGeom>
          <a:noFill/>
        </p:spPr>
        <p:txBody>
          <a:bodyPr wrap="square" rtlCol="0">
            <a:spAutoFit/>
          </a:bodyPr>
          <a:lstStyle/>
          <a:p>
            <a:r>
              <a:rPr lang="en-US" sz="2400" dirty="0"/>
              <a:t>When the refraction angle is 90 degrees, the corresponding incidence angle is called the </a:t>
            </a:r>
            <a:r>
              <a:rPr lang="en-US" sz="2400" dirty="0">
                <a:solidFill>
                  <a:srgbClr val="C00000"/>
                </a:solidFill>
              </a:rPr>
              <a:t>critical angle</a:t>
            </a:r>
            <a:r>
              <a:rPr lang="en-US" sz="2400" dirty="0">
                <a:solidFill>
                  <a:srgbClr val="FF0000"/>
                </a:solidFill>
              </a:rPr>
              <a:t>.</a:t>
            </a:r>
          </a:p>
        </p:txBody>
      </p:sp>
      <p:pic>
        <p:nvPicPr>
          <p:cNvPr id="19459" name="Picture 3"/>
          <p:cNvPicPr>
            <a:picLocks noChangeAspect="1" noChangeArrowheads="1"/>
          </p:cNvPicPr>
          <p:nvPr/>
        </p:nvPicPr>
        <p:blipFill>
          <a:blip r:embed="rId3" cstate="print"/>
          <a:srcRect/>
          <a:stretch>
            <a:fillRect/>
          </a:stretch>
        </p:blipFill>
        <p:spPr bwMode="auto">
          <a:xfrm>
            <a:off x="4283968" y="1611075"/>
            <a:ext cx="4658867" cy="1852148"/>
          </a:xfrm>
          <a:prstGeom prst="rect">
            <a:avLst/>
          </a:prstGeom>
          <a:noFill/>
          <a:ln w="9525">
            <a:noFill/>
            <a:miter lim="800000"/>
            <a:headEnd/>
            <a:tailEnd/>
          </a:ln>
        </p:spPr>
      </p:pic>
      <p:pic>
        <p:nvPicPr>
          <p:cNvPr id="6" name="Picture 2"/>
          <p:cNvPicPr>
            <a:picLocks noChangeAspect="1" noChangeArrowheads="1"/>
          </p:cNvPicPr>
          <p:nvPr/>
        </p:nvPicPr>
        <p:blipFill rotWithShape="1">
          <a:blip r:embed="rId2" cstate="print"/>
          <a:srcRect l="25373" t="52754" r="28358"/>
          <a:stretch/>
        </p:blipFill>
        <p:spPr bwMode="auto">
          <a:xfrm>
            <a:off x="5292080" y="3554455"/>
            <a:ext cx="2362200" cy="3100248"/>
          </a:xfrm>
          <a:prstGeom prst="rect">
            <a:avLst/>
          </a:prstGeom>
          <a:noFill/>
          <a:ln w="9525">
            <a:noFill/>
            <a:miter lim="800000"/>
            <a:headEnd/>
            <a:tailEnd/>
          </a:ln>
        </p:spPr>
      </p:pic>
      <p:sp>
        <p:nvSpPr>
          <p:cNvPr id="3" name="TextBox 2"/>
          <p:cNvSpPr txBox="1"/>
          <p:nvPr/>
        </p:nvSpPr>
        <p:spPr>
          <a:xfrm>
            <a:off x="7750324" y="4246819"/>
            <a:ext cx="1393676" cy="1938992"/>
          </a:xfrm>
          <a:prstGeom prst="rect">
            <a:avLst/>
          </a:prstGeom>
          <a:noFill/>
        </p:spPr>
        <p:txBody>
          <a:bodyPr wrap="squar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Total reflection</a:t>
            </a:r>
          </a:p>
          <a:p>
            <a:r>
              <a:rPr lang="en-US" sz="2400" dirty="0">
                <a:solidFill>
                  <a:srgbClr val="C00000"/>
                </a:solidFill>
                <a:latin typeface="Times New Roman" panose="02020603050405020304" pitchFamily="18" charset="0"/>
                <a:cs typeface="Times New Roman" panose="02020603050405020304" pitchFamily="18" charset="0"/>
              </a:rPr>
              <a:t>Γ = −</a:t>
            </a:r>
            <a:r>
              <a:rPr lang="en-US" sz="2400" dirty="0" smtClean="0">
                <a:solidFill>
                  <a:srgbClr val="C00000"/>
                </a:solidFill>
                <a:latin typeface="Times New Roman" panose="02020603050405020304" pitchFamily="18" charset="0"/>
                <a:cs typeface="Times New Roman" panose="02020603050405020304" pitchFamily="18" charset="0"/>
              </a:rPr>
              <a:t>1</a:t>
            </a:r>
          </a:p>
          <a:p>
            <a:endParaRPr lang="en-US" sz="2400" dirty="0">
              <a:solidFill>
                <a:srgbClr val="C00000"/>
              </a:solidFill>
              <a:latin typeface="Times New Roman" panose="02020603050405020304" pitchFamily="18" charset="0"/>
              <a:cs typeface="Times New Roman" panose="02020603050405020304" pitchFamily="18" charset="0"/>
            </a:endParaRPr>
          </a:p>
          <a:p>
            <a:r>
              <a:rPr lang="en-US" sz="2400" dirty="0" smtClean="0">
                <a:solidFill>
                  <a:srgbClr val="C00000"/>
                </a:solidFill>
                <a:latin typeface="Times New Roman" panose="02020603050405020304" pitchFamily="18" charset="0"/>
                <a:cs typeface="Times New Roman" panose="02020603050405020304" pitchFamily="18" charset="0"/>
              </a:rPr>
              <a:t>(</a:t>
            </a:r>
            <a:r>
              <a:rPr lang="en-US" altLang="zh-CN" sz="2400" i="1" dirty="0" err="1" smtClean="0">
                <a:solidFill>
                  <a:srgbClr val="C00000"/>
                </a:solidFill>
                <a:latin typeface="Times New Roman" panose="02020603050405020304" pitchFamily="18" charset="0"/>
                <a:cs typeface="Times New Roman" panose="02020603050405020304" pitchFamily="18" charset="0"/>
              </a:rPr>
              <a:t>θ</a:t>
            </a:r>
            <a:r>
              <a:rPr lang="en-US" altLang="zh-CN" sz="2400" baseline="-25000" dirty="0" err="1" smtClean="0">
                <a:solidFill>
                  <a:srgbClr val="C00000"/>
                </a:solidFill>
                <a:latin typeface="Times New Roman" panose="02020603050405020304" pitchFamily="18" charset="0"/>
                <a:cs typeface="Times New Roman" panose="02020603050405020304" pitchFamily="18" charset="0"/>
              </a:rPr>
              <a:t>i</a:t>
            </a:r>
            <a:r>
              <a:rPr lang="en-US" altLang="zh-CN" sz="2400" dirty="0" smtClean="0">
                <a:solidFill>
                  <a:srgbClr val="C00000"/>
                </a:solidFill>
                <a:latin typeface="Times New Roman" panose="02020603050405020304" pitchFamily="18" charset="0"/>
                <a:cs typeface="Times New Roman" panose="02020603050405020304" pitchFamily="18" charset="0"/>
              </a:rPr>
              <a:t> </a:t>
            </a:r>
            <a:r>
              <a:rPr lang="en-US" altLang="zh-CN" sz="2400" dirty="0" smtClean="0">
                <a:solidFill>
                  <a:srgbClr val="C00000"/>
                </a:solidFill>
                <a:latin typeface="Times New Roman" panose="02020603050405020304" pitchFamily="18" charset="0"/>
                <a:cs typeface="Times New Roman" panose="02020603050405020304" pitchFamily="18" charset="0"/>
              </a:rPr>
              <a:t>&gt; </a:t>
            </a:r>
            <a:r>
              <a:rPr lang="en-US" altLang="zh-CN" sz="2400" i="1" dirty="0" err="1" smtClean="0">
                <a:solidFill>
                  <a:srgbClr val="C00000"/>
                </a:solidFill>
                <a:latin typeface="Times New Roman" panose="02020603050405020304" pitchFamily="18" charset="0"/>
                <a:cs typeface="Times New Roman" panose="02020603050405020304" pitchFamily="18" charset="0"/>
              </a:rPr>
              <a:t>θ</a:t>
            </a:r>
            <a:r>
              <a:rPr lang="en-US" altLang="zh-CN" sz="2400" baseline="-25000" dirty="0" err="1" smtClean="0">
                <a:solidFill>
                  <a:srgbClr val="C00000"/>
                </a:solidFill>
                <a:latin typeface="Times New Roman" panose="02020603050405020304" pitchFamily="18" charset="0"/>
                <a:cs typeface="Times New Roman" panose="02020603050405020304" pitchFamily="18" charset="0"/>
              </a:rPr>
              <a:t>c</a:t>
            </a:r>
            <a:r>
              <a:rPr lang="en-US" altLang="zh-CN"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BBF2CDF-C1A1-4E52-99AE-43A3FC43416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27</a:t>
            </a:fld>
            <a:endParaRPr lang="en-US"/>
          </a:p>
        </p:txBody>
      </p:sp>
      <p:sp>
        <p:nvSpPr>
          <p:cNvPr id="10" name="圆角矩形 9"/>
          <p:cNvSpPr/>
          <p:nvPr/>
        </p:nvSpPr>
        <p:spPr>
          <a:xfrm>
            <a:off x="4418564" y="6230744"/>
            <a:ext cx="981312" cy="467524"/>
          </a:xfrm>
          <a:prstGeom prst="roundRect">
            <a:avLst>
              <a:gd name="adj" fmla="val 7310"/>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200" b="1" dirty="0" smtClean="0">
                <a:solidFill>
                  <a:srgbClr val="C00000"/>
                </a:solidFill>
                <a:latin typeface="Gill Sans MT" panose="020B0502020104020203" pitchFamily="34" charset="0"/>
              </a:rPr>
              <a:t>💡💡💡</a:t>
            </a:r>
            <a:endParaRPr lang="en-US" altLang="zh-CN" sz="1200" b="1" dirty="0" smtClean="0">
              <a:solidFill>
                <a:srgbClr val="C00000"/>
              </a:solidFill>
              <a:latin typeface="Gill Sans MT" panose="020B0502020104020203" pitchFamily="34" charset="0"/>
            </a:endParaRPr>
          </a:p>
        </p:txBody>
      </p:sp>
      <p:sp>
        <p:nvSpPr>
          <p:cNvPr id="12" name="圆角矩形 11"/>
          <p:cNvSpPr/>
          <p:nvPr/>
        </p:nvSpPr>
        <p:spPr>
          <a:xfrm>
            <a:off x="5697653" y="27691"/>
            <a:ext cx="3446347" cy="1227598"/>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1200"/>
              </a:spcAft>
            </a:pPr>
            <a:r>
              <a:rPr lang="zh-CN" altLang="en-US" sz="2000" b="1" dirty="0" smtClean="0">
                <a:solidFill>
                  <a:srgbClr val="FFC000"/>
                </a:solidFill>
                <a:latin typeface="Gill Sans MT" panose="020B0502020104020203" pitchFamily="34" charset="0"/>
              </a:rPr>
              <a:t>💡</a:t>
            </a:r>
            <a:r>
              <a:rPr lang="zh-CN" altLang="en-US" sz="2000" b="1" dirty="0" smtClean="0">
                <a:solidFill>
                  <a:schemeClr val="tx1"/>
                </a:solidFill>
                <a:latin typeface="Gill Sans MT" panose="020B0502020104020203" pitchFamily="34" charset="0"/>
              </a:rPr>
              <a:t> </a:t>
            </a:r>
            <a:r>
              <a:rPr lang="zh-CN" altLang="en-US" sz="2000" b="1"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Application Corner</a:t>
            </a:r>
            <a:endParaRPr lang="en-US" altLang="zh-CN" sz="2000" b="1" dirty="0" smtClean="0">
              <a:solidFill>
                <a:schemeClr val="tx1"/>
              </a:solidFill>
              <a:latin typeface="Gill Sans MT" panose="020B0502020104020203" pitchFamily="34" charset="0"/>
            </a:endParaRPr>
          </a:p>
          <a:p>
            <a:pPr marL="457200" indent="-457200" algn="just">
              <a:buAutoNum type="arabicPeriod"/>
            </a:pPr>
            <a:r>
              <a:rPr lang="en-US" altLang="zh-CN" sz="2000" dirty="0" smtClean="0">
                <a:solidFill>
                  <a:schemeClr val="tx1"/>
                </a:solidFill>
                <a:latin typeface="Gill Sans MT" panose="020B0502020104020203" pitchFamily="34" charset="0"/>
              </a:rPr>
              <a:t>Optical Fiber</a:t>
            </a:r>
          </a:p>
          <a:p>
            <a:pPr marL="457200" indent="-457200" algn="just">
              <a:buAutoNum type="arabicPeriod"/>
            </a:pPr>
            <a:r>
              <a:rPr lang="en-US" altLang="zh-CN" sz="2000" dirty="0" smtClean="0">
                <a:solidFill>
                  <a:schemeClr val="tx1"/>
                </a:solidFill>
                <a:latin typeface="Gill Sans MT" panose="020B0502020104020203" pitchFamily="34" charset="0"/>
              </a:rPr>
              <a:t>Under-water applications</a:t>
            </a:r>
            <a:endParaRPr lang="en-US" altLang="zh-CN" sz="1600" dirty="0" smtClean="0">
              <a:solidFill>
                <a:schemeClr val="tx1"/>
              </a:solidFill>
              <a:latin typeface="Gill Sans MT" panose="020B0502020104020203" pitchFamily="34" charset="0"/>
            </a:endParaRPr>
          </a:p>
        </p:txBody>
      </p:sp>
      <p:sp>
        <p:nvSpPr>
          <p:cNvPr id="9" name="矩形 8"/>
          <p:cNvSpPr/>
          <p:nvPr/>
        </p:nvSpPr>
        <p:spPr>
          <a:xfrm>
            <a:off x="3419872" y="692696"/>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Sea</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 y="69908"/>
            <a:ext cx="5943599" cy="1079967"/>
          </a:xfrm>
          <a:prstGeom prst="rect">
            <a:avLst/>
          </a:prstGeom>
          <a:noFill/>
          <a:ln w="9525">
            <a:noFill/>
            <a:miter lim="800000"/>
            <a:headEnd/>
            <a:tailEnd/>
          </a:ln>
        </p:spPr>
      </p:pic>
      <p:pic>
        <p:nvPicPr>
          <p:cNvPr id="20483" name="Picture 3"/>
          <p:cNvPicPr>
            <a:picLocks noGrp="1" noChangeAspect="1" noChangeArrowheads="1"/>
          </p:cNvPicPr>
          <p:nvPr>
            <p:ph sz="quarter" idx="1"/>
          </p:nvPr>
        </p:nvPicPr>
        <p:blipFill>
          <a:blip r:embed="rId3" cstate="print"/>
          <a:srcRect/>
          <a:stretch>
            <a:fillRect/>
          </a:stretch>
        </p:blipFill>
        <p:spPr bwMode="auto">
          <a:xfrm>
            <a:off x="0" y="1219200"/>
            <a:ext cx="6020554" cy="4713768"/>
          </a:xfrm>
          <a:prstGeom prst="rect">
            <a:avLst/>
          </a:prstGeom>
          <a:noFill/>
          <a:ln w="9525">
            <a:noFill/>
            <a:miter lim="800000"/>
            <a:headEnd/>
            <a:tailEnd/>
          </a:ln>
        </p:spPr>
      </p:pic>
      <p:pic>
        <p:nvPicPr>
          <p:cNvPr id="20485" name="Picture 5"/>
          <p:cNvPicPr>
            <a:picLocks noChangeAspect="1" noChangeArrowheads="1"/>
          </p:cNvPicPr>
          <p:nvPr/>
        </p:nvPicPr>
        <p:blipFill>
          <a:blip r:embed="rId4" cstate="print"/>
          <a:srcRect/>
          <a:stretch>
            <a:fillRect/>
          </a:stretch>
        </p:blipFill>
        <p:spPr bwMode="auto">
          <a:xfrm>
            <a:off x="5029200" y="2286000"/>
            <a:ext cx="4038600" cy="2900588"/>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D77AC6DF-D84C-42A0-8F30-B986377BE0A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pic>
        <p:nvPicPr>
          <p:cNvPr id="21508" name="Picture 4"/>
          <p:cNvPicPr>
            <a:picLocks noGrp="1" noChangeAspect="1" noChangeArrowheads="1"/>
          </p:cNvPicPr>
          <p:nvPr>
            <p:ph sz="quarter" idx="1"/>
          </p:nvPr>
        </p:nvPicPr>
        <p:blipFill>
          <a:blip r:embed="rId2" cstate="print"/>
          <a:srcRect/>
          <a:stretch>
            <a:fillRect/>
          </a:stretch>
        </p:blipFill>
        <p:spPr bwMode="auto">
          <a:xfrm>
            <a:off x="0" y="1676401"/>
            <a:ext cx="8975112" cy="2441356"/>
          </a:xfrm>
          <a:prstGeom prst="rect">
            <a:avLst/>
          </a:prstGeom>
          <a:noFill/>
          <a:ln w="9525">
            <a:noFill/>
            <a:miter lim="800000"/>
            <a:headEnd/>
            <a:tailEnd/>
          </a:ln>
        </p:spPr>
      </p:pic>
      <p:pic>
        <p:nvPicPr>
          <p:cNvPr id="21509" name="Picture 5"/>
          <p:cNvPicPr>
            <a:picLocks noChangeAspect="1" noChangeArrowheads="1"/>
          </p:cNvPicPr>
          <p:nvPr/>
        </p:nvPicPr>
        <p:blipFill>
          <a:blip r:embed="rId3" cstate="print"/>
          <a:srcRect/>
          <a:stretch>
            <a:fillRect/>
          </a:stretch>
        </p:blipFill>
        <p:spPr bwMode="auto">
          <a:xfrm>
            <a:off x="1403648" y="4509120"/>
            <a:ext cx="7054940" cy="21336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1885179-78BB-438D-AF9E-C4122498CD6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29</a:t>
            </a:fld>
            <a:endParaRPr lang="en-US"/>
          </a:p>
        </p:txBody>
      </p:sp>
      <p:sp>
        <p:nvSpPr>
          <p:cNvPr id="4" name="矩形 3"/>
          <p:cNvSpPr/>
          <p:nvPr/>
        </p:nvSpPr>
        <p:spPr>
          <a:xfrm>
            <a:off x="4080412" y="127785"/>
            <a:ext cx="4894700" cy="923330"/>
          </a:xfrm>
          <a:prstGeom prst="rect">
            <a:avLst/>
          </a:prstGeom>
        </p:spPr>
        <p:txBody>
          <a:bodyPr wrap="square">
            <a:spAutoFit/>
          </a:bodyPr>
          <a:lstStyle/>
          <a:p>
            <a:pPr>
              <a:lnSpc>
                <a:spcPct val="150000"/>
              </a:lnSpc>
            </a:pPr>
            <a:r>
              <a:rPr lang="en-US" altLang="zh-CN" b="1" dirty="0" smtClean="0">
                <a:latin typeface="Times-Roman"/>
              </a:rPr>
              <a:t>*Note</a:t>
            </a:r>
            <a:r>
              <a:rPr lang="en-US" altLang="zh-CN" dirty="0" smtClean="0">
                <a:latin typeface="Times-Roman"/>
              </a:rPr>
              <a:t>: </a:t>
            </a:r>
            <a:r>
              <a:rPr lang="en-US" altLang="zh-CN" i="1" dirty="0" err="1" smtClean="0">
                <a:solidFill>
                  <a:srgbClr val="C00000"/>
                </a:solidFill>
                <a:latin typeface="Times New Roman" panose="02020603050405020304" pitchFamily="18" charset="0"/>
                <a:cs typeface="Times New Roman" panose="02020603050405020304" pitchFamily="18" charset="0"/>
              </a:rPr>
              <a:t>θ</a:t>
            </a:r>
            <a:r>
              <a:rPr lang="en-US" altLang="zh-CN" baseline="-25000" dirty="0" err="1" smtClean="0">
                <a:solidFill>
                  <a:srgbClr val="C00000"/>
                </a:solidFill>
                <a:latin typeface="Times New Roman" panose="02020603050405020304" pitchFamily="18" charset="0"/>
                <a:cs typeface="Times New Roman" panose="02020603050405020304" pitchFamily="18" charset="0"/>
              </a:rPr>
              <a:t>a</a:t>
            </a:r>
            <a:r>
              <a:rPr lang="en-US" altLang="zh-CN" dirty="0" smtClean="0">
                <a:solidFill>
                  <a:srgbClr val="C00000"/>
                </a:solidFill>
                <a:latin typeface="Times New Roman" panose="02020603050405020304" pitchFamily="18" charset="0"/>
                <a:cs typeface="Times New Roman" panose="02020603050405020304" pitchFamily="18" charset="0"/>
              </a:rPr>
              <a:t> </a:t>
            </a:r>
            <a:r>
              <a:rPr lang="en-US" dirty="0" smtClean="0">
                <a:latin typeface="Times-Roman"/>
              </a:rPr>
              <a:t>is </a:t>
            </a:r>
            <a:r>
              <a:rPr lang="en-US" dirty="0">
                <a:latin typeface="Times-Roman"/>
              </a:rPr>
              <a:t>equal to </a:t>
            </a:r>
            <a:r>
              <a:rPr lang="en-US" b="1" dirty="0">
                <a:solidFill>
                  <a:srgbClr val="C00000"/>
                </a:solidFill>
                <a:latin typeface="Times-Roman"/>
              </a:rPr>
              <a:t>half</a:t>
            </a:r>
            <a:r>
              <a:rPr lang="en-US" dirty="0">
                <a:latin typeface="Times-Roman"/>
              </a:rPr>
              <a:t> the angle of the acceptance cone </a:t>
            </a:r>
            <a:r>
              <a:rPr lang="en-US" dirty="0" smtClean="0">
                <a:latin typeface="Times-Roman"/>
              </a:rPr>
              <a:t>of the fiber.</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and Oblique Incidence</a:t>
            </a:r>
          </a:p>
        </p:txBody>
      </p:sp>
      <p:pic>
        <p:nvPicPr>
          <p:cNvPr id="4098" name="Picture 2"/>
          <p:cNvPicPr>
            <a:picLocks noGrp="1" noChangeAspect="1" noChangeArrowheads="1"/>
          </p:cNvPicPr>
          <p:nvPr>
            <p:ph sz="quarter" idx="1"/>
          </p:nvPr>
        </p:nvPicPr>
        <p:blipFill>
          <a:blip r:embed="rId3" cstate="print"/>
          <a:srcRect/>
          <a:stretch>
            <a:fillRect/>
          </a:stretch>
        </p:blipFill>
        <p:spPr bwMode="auto">
          <a:xfrm>
            <a:off x="383135" y="1772816"/>
            <a:ext cx="8460432" cy="3354617"/>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796E5612-E5D0-49F3-B177-A2AD0974AC5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a:t>
            </a:fld>
            <a:endParaRPr lang="en-US"/>
          </a:p>
        </p:txBody>
      </p:sp>
      <p:sp>
        <p:nvSpPr>
          <p:cNvPr id="5" name="圆角矩形 4"/>
          <p:cNvSpPr/>
          <p:nvPr/>
        </p:nvSpPr>
        <p:spPr>
          <a:xfrm>
            <a:off x="220863" y="5229200"/>
            <a:ext cx="8784976" cy="1564328"/>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smtClean="0">
                <a:solidFill>
                  <a:schemeClr val="tx1"/>
                </a:solidFill>
                <a:latin typeface="Gill Sans MT" panose="020B0502020104020203" pitchFamily="34" charset="0"/>
              </a:rPr>
              <a:t>Question</a:t>
            </a:r>
          </a:p>
          <a:p>
            <a:pPr marL="342900" indent="-342900" algn="just">
              <a:lnSpc>
                <a:spcPct val="150000"/>
              </a:lnSpc>
              <a:buAutoNum type="arabicPeriod"/>
            </a:pPr>
            <a:r>
              <a:rPr lang="en-US" altLang="zh-CN" sz="1600" dirty="0" smtClean="0">
                <a:solidFill>
                  <a:schemeClr val="tx1"/>
                </a:solidFill>
                <a:latin typeface="Gill Sans MT" panose="020B0502020104020203" pitchFamily="34" charset="0"/>
              </a:rPr>
              <a:t>Mathematically, how to define the incident plane / </a:t>
            </a:r>
            <a:r>
              <a:rPr lang="en-US" altLang="zh-CN" sz="1600" dirty="0">
                <a:solidFill>
                  <a:schemeClr val="tx1"/>
                </a:solidFill>
                <a:latin typeface="Gill Sans MT" panose="020B0502020104020203" pitchFamily="34" charset="0"/>
              </a:rPr>
              <a:t>r</a:t>
            </a:r>
            <a:r>
              <a:rPr lang="en-US" altLang="zh-CN" sz="1600" dirty="0" smtClean="0">
                <a:solidFill>
                  <a:schemeClr val="tx1"/>
                </a:solidFill>
                <a:latin typeface="Gill Sans MT" panose="020B0502020104020203" pitchFamily="34" charset="0"/>
              </a:rPr>
              <a:t>eference plane? (hint: use vector presentation)</a:t>
            </a:r>
          </a:p>
          <a:p>
            <a:pPr marL="342900" indent="-342900" algn="just">
              <a:lnSpc>
                <a:spcPct val="150000"/>
              </a:lnSpc>
              <a:buAutoNum type="arabicPeriod"/>
            </a:pPr>
            <a:r>
              <a:rPr lang="en-US" altLang="zh-CN" sz="1600" dirty="0" smtClean="0">
                <a:solidFill>
                  <a:schemeClr val="tx1"/>
                </a:solidFill>
                <a:latin typeface="Gill Sans MT" panose="020B0502020104020203" pitchFamily="34" charset="0"/>
              </a:rPr>
              <a:t>Wave impedance / characteristic impedance is dependent on ______, _____, ______, ______.</a:t>
            </a:r>
          </a:p>
          <a:p>
            <a:pPr algn="just">
              <a:lnSpc>
                <a:spcPct val="150000"/>
              </a:lnSpc>
            </a:pPr>
            <a:r>
              <a:rPr lang="en-US" altLang="zh-CN" sz="1600" dirty="0" smtClean="0">
                <a:solidFill>
                  <a:schemeClr val="tx1"/>
                </a:solidFill>
                <a:latin typeface="Gill Sans MT" panose="020B0502020104020203" pitchFamily="34" charset="0"/>
              </a:rPr>
              <a:t>(in chapter-2, you will find a confusing concept called “input impedance”)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Modal Dispersion</a:t>
            </a:r>
          </a:p>
        </p:txBody>
      </p:sp>
      <p:sp>
        <p:nvSpPr>
          <p:cNvPr id="8" name="TextBox 7"/>
          <p:cNvSpPr txBox="1"/>
          <p:nvPr/>
        </p:nvSpPr>
        <p:spPr>
          <a:xfrm>
            <a:off x="381000" y="4343400"/>
            <a:ext cx="2419202" cy="461665"/>
          </a:xfrm>
          <a:prstGeom prst="rect">
            <a:avLst/>
          </a:prstGeom>
          <a:noFill/>
        </p:spPr>
        <p:txBody>
          <a:bodyPr wrap="none" rtlCol="0">
            <a:spAutoFit/>
          </a:bodyPr>
          <a:lstStyle/>
          <a:p>
            <a:r>
              <a:rPr lang="en-US" sz="2400" dirty="0">
                <a:solidFill>
                  <a:srgbClr val="FF0000"/>
                </a:solidFill>
              </a:rPr>
              <a:t>Highest data rate:</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100" y="1690887"/>
            <a:ext cx="9067800" cy="222845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1600200" y="5105400"/>
            <a:ext cx="6530037" cy="9906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56587D6-AD73-43F3-8751-D951474688D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Incidence</a:t>
            </a:r>
          </a:p>
        </p:txBody>
      </p:sp>
      <p:sp>
        <p:nvSpPr>
          <p:cNvPr id="4" name="TextBox 3"/>
          <p:cNvSpPr txBox="1"/>
          <p:nvPr/>
        </p:nvSpPr>
        <p:spPr>
          <a:xfrm>
            <a:off x="296623" y="1620287"/>
            <a:ext cx="5866245" cy="1569660"/>
          </a:xfrm>
          <a:prstGeom prst="rect">
            <a:avLst/>
          </a:prstGeom>
          <a:noFill/>
        </p:spPr>
        <p:txBody>
          <a:bodyPr wrap="square" rtlCol="0">
            <a:spAutoFit/>
          </a:bodyPr>
          <a:lstStyle/>
          <a:p>
            <a:r>
              <a:rPr lang="en-US" sz="2400" b="1" i="1" dirty="0">
                <a:solidFill>
                  <a:srgbClr val="C00000"/>
                </a:solidFill>
              </a:rPr>
              <a:t>Plane of </a:t>
            </a:r>
            <a:r>
              <a:rPr lang="en-US" sz="2400" b="1" i="1" dirty="0" smtClean="0">
                <a:solidFill>
                  <a:srgbClr val="C00000"/>
                </a:solidFill>
              </a:rPr>
              <a:t>incidence</a:t>
            </a:r>
            <a:endParaRPr lang="en-US" sz="2400" b="1" i="1" dirty="0">
              <a:solidFill>
                <a:srgbClr val="C00000"/>
              </a:solidFill>
            </a:endParaRPr>
          </a:p>
          <a:p>
            <a:r>
              <a:rPr lang="en-US" sz="2400" i="1" dirty="0" smtClean="0">
                <a:solidFill>
                  <a:schemeClr val="tx2"/>
                </a:solidFill>
              </a:rPr>
              <a:t>The </a:t>
            </a:r>
            <a:r>
              <a:rPr lang="en-US" sz="2400" i="1" dirty="0">
                <a:solidFill>
                  <a:schemeClr val="tx2"/>
                </a:solidFill>
              </a:rPr>
              <a:t>plane containing the </a:t>
            </a:r>
            <a:r>
              <a:rPr lang="en-US" sz="2400" b="1" i="1" u="sng" dirty="0" smtClean="0">
                <a:solidFill>
                  <a:schemeClr val="tx2"/>
                </a:solidFill>
              </a:rPr>
              <a:t>normal </a:t>
            </a:r>
            <a:r>
              <a:rPr lang="en-US" sz="2400" b="1" i="1" u="sng" dirty="0">
                <a:solidFill>
                  <a:schemeClr val="tx2"/>
                </a:solidFill>
              </a:rPr>
              <a:t>to the boundary</a:t>
            </a:r>
            <a:r>
              <a:rPr lang="en-US" sz="2400" b="1" i="1" dirty="0">
                <a:solidFill>
                  <a:schemeClr val="tx2"/>
                </a:solidFill>
              </a:rPr>
              <a:t> and the </a:t>
            </a:r>
            <a:r>
              <a:rPr lang="en-US" sz="2400" b="1" i="1" u="sng" dirty="0">
                <a:solidFill>
                  <a:schemeClr val="tx2"/>
                </a:solidFill>
              </a:rPr>
              <a:t>propagation direction</a:t>
            </a:r>
            <a:r>
              <a:rPr lang="en-US" sz="2400" b="1" i="1" dirty="0">
                <a:solidFill>
                  <a:schemeClr val="tx2"/>
                </a:solidFill>
              </a:rPr>
              <a:t> </a:t>
            </a:r>
            <a:r>
              <a:rPr lang="en-US" sz="2400" i="1" dirty="0" smtClean="0">
                <a:solidFill>
                  <a:schemeClr val="tx2"/>
                </a:solidFill>
              </a:rPr>
              <a:t>of </a:t>
            </a:r>
            <a:r>
              <a:rPr lang="en-US" sz="2400" i="1" dirty="0">
                <a:solidFill>
                  <a:schemeClr val="tx2"/>
                </a:solidFill>
              </a:rPr>
              <a:t>the incident wave (x-y plane in the figure).  </a:t>
            </a:r>
            <a:endParaRPr lang="en-US" sz="2400" dirty="0">
              <a:solidFill>
                <a:schemeClr val="tx2"/>
              </a:solidFill>
            </a:endParaRPr>
          </a:p>
        </p:txBody>
      </p:sp>
      <p:sp>
        <p:nvSpPr>
          <p:cNvPr id="5" name="TextBox 4"/>
          <p:cNvSpPr txBox="1"/>
          <p:nvPr/>
        </p:nvSpPr>
        <p:spPr>
          <a:xfrm>
            <a:off x="311738" y="3189947"/>
            <a:ext cx="5724128" cy="3046988"/>
          </a:xfrm>
          <a:prstGeom prst="rect">
            <a:avLst/>
          </a:prstGeom>
          <a:noFill/>
        </p:spPr>
        <p:txBody>
          <a:bodyPr wrap="square" rtlCol="0">
            <a:spAutoFit/>
          </a:bodyPr>
          <a:lstStyle/>
          <a:p>
            <a:r>
              <a:rPr lang="en-US" sz="2400" dirty="0"/>
              <a:t>A wave of arbitrary polarization may be described as the </a:t>
            </a:r>
            <a:r>
              <a:rPr lang="en-US" sz="2400" b="1" dirty="0">
                <a:solidFill>
                  <a:srgbClr val="FF00FF"/>
                </a:solidFill>
              </a:rPr>
              <a:t>superposition</a:t>
            </a:r>
            <a:r>
              <a:rPr lang="en-US" sz="2400" dirty="0"/>
              <a:t> of two orthogonally polarized waves, one with its electric field parallel to the plane of incidence (</a:t>
            </a:r>
            <a:r>
              <a:rPr lang="en-US" sz="2400" b="1" i="1" dirty="0">
                <a:solidFill>
                  <a:srgbClr val="FF0000"/>
                </a:solidFill>
              </a:rPr>
              <a:t>parallel </a:t>
            </a:r>
            <a:r>
              <a:rPr lang="en-US" sz="2400" b="1" i="1" dirty="0" smtClean="0">
                <a:solidFill>
                  <a:srgbClr val="FF0000"/>
                </a:solidFill>
              </a:rPr>
              <a:t>polarization, or TM mode</a:t>
            </a:r>
            <a:r>
              <a:rPr lang="en-US" sz="2400" dirty="0" smtClean="0"/>
              <a:t>)</a:t>
            </a:r>
            <a:r>
              <a:rPr lang="en-US" sz="2400" b="1" i="1" dirty="0" smtClean="0"/>
              <a:t> </a:t>
            </a:r>
            <a:r>
              <a:rPr lang="en-US" sz="2400" dirty="0"/>
              <a:t>and the other with its electric field perpendicular to the plane of incidence (</a:t>
            </a:r>
            <a:r>
              <a:rPr lang="en-US" sz="2400" b="1" i="1" dirty="0">
                <a:solidFill>
                  <a:srgbClr val="FF0000"/>
                </a:solidFill>
              </a:rPr>
              <a:t>perpendicular </a:t>
            </a:r>
            <a:r>
              <a:rPr lang="en-US" sz="2400" b="1" i="1" dirty="0" smtClean="0">
                <a:solidFill>
                  <a:srgbClr val="FF0000"/>
                </a:solidFill>
              </a:rPr>
              <a:t>polarization, or TE mode</a:t>
            </a:r>
            <a:r>
              <a:rPr lang="en-US" sz="2400" dirty="0" smtClean="0"/>
              <a:t>).</a:t>
            </a:r>
            <a:endParaRPr lang="en-US" sz="2400" dirty="0"/>
          </a:p>
        </p:txBody>
      </p:sp>
      <p:pic>
        <p:nvPicPr>
          <p:cNvPr id="24578" name="Picture 2"/>
          <p:cNvPicPr>
            <a:picLocks noGrp="1" noChangeAspect="1" noChangeArrowheads="1"/>
          </p:cNvPicPr>
          <p:nvPr>
            <p:ph sz="quarter" idx="1"/>
          </p:nvPr>
        </p:nvPicPr>
        <p:blipFill>
          <a:blip r:embed="rId2" cstate="print"/>
          <a:srcRect/>
          <a:stretch>
            <a:fillRect/>
          </a:stretch>
        </p:blipFill>
        <p:spPr bwMode="auto">
          <a:xfrm>
            <a:off x="6516216" y="71659"/>
            <a:ext cx="2691430" cy="676913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D94E3540-5AEB-4E7D-86D0-7A0FF6EC240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31</a:t>
            </a:fld>
            <a:endParaRPr lang="en-US"/>
          </a:p>
        </p:txBody>
      </p:sp>
      <p:sp>
        <p:nvSpPr>
          <p:cNvPr id="6" name="矩形 5"/>
          <p:cNvSpPr/>
          <p:nvPr/>
        </p:nvSpPr>
        <p:spPr>
          <a:xfrm>
            <a:off x="311739" y="6236935"/>
            <a:ext cx="4476286" cy="584775"/>
          </a:xfrm>
          <a:prstGeom prst="rect">
            <a:avLst/>
          </a:prstGeom>
        </p:spPr>
        <p:txBody>
          <a:bodyPr wrap="square">
            <a:spAutoFit/>
          </a:bodyPr>
          <a:lstStyle/>
          <a:p>
            <a:r>
              <a:rPr lang="en-US" sz="1600" dirty="0" smtClean="0">
                <a:latin typeface="Times-Roman"/>
              </a:rPr>
              <a:t>* For </a:t>
            </a:r>
            <a:r>
              <a:rPr lang="en-US" sz="1600" dirty="0">
                <a:latin typeface="Times-Roman"/>
              </a:rPr>
              <a:t>normal incidence, </a:t>
            </a:r>
            <a:r>
              <a:rPr lang="en-US" altLang="zh-CN" sz="1600" dirty="0" smtClean="0">
                <a:latin typeface="Times-Roman"/>
              </a:rPr>
              <a:t>scattering</a:t>
            </a:r>
            <a:r>
              <a:rPr lang="en-US" sz="1600" dirty="0" smtClean="0">
                <a:latin typeface="Times-Roman"/>
              </a:rPr>
              <a:t> coefficients are independent </a:t>
            </a:r>
            <a:r>
              <a:rPr lang="en-US" sz="1600" dirty="0">
                <a:latin typeface="Times-Roman"/>
              </a:rPr>
              <a:t>of the </a:t>
            </a:r>
            <a:r>
              <a:rPr lang="en-US" sz="1600" dirty="0" smtClean="0">
                <a:latin typeface="Times-Roman"/>
              </a:rPr>
              <a:t>polarization</a:t>
            </a:r>
            <a:endParaRPr lang="en-US" sz="1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Autofit/>
          </a:bodyPr>
          <a:lstStyle/>
          <a:p>
            <a:r>
              <a:rPr lang="en-US" sz="3200" dirty="0"/>
              <a:t>Perpendicular </a:t>
            </a:r>
            <a:br>
              <a:rPr lang="en-US" sz="3200" dirty="0"/>
            </a:br>
            <a:r>
              <a:rPr lang="en-US" sz="3200" dirty="0"/>
              <a:t>Polarization</a:t>
            </a:r>
          </a:p>
        </p:txBody>
      </p:sp>
      <p:sp>
        <p:nvSpPr>
          <p:cNvPr id="8" name="TextBox 7"/>
          <p:cNvSpPr txBox="1"/>
          <p:nvPr/>
        </p:nvSpPr>
        <p:spPr>
          <a:xfrm>
            <a:off x="197446" y="4514963"/>
            <a:ext cx="1652670" cy="400110"/>
          </a:xfrm>
          <a:prstGeom prst="rect">
            <a:avLst/>
          </a:prstGeom>
          <a:noFill/>
        </p:spPr>
        <p:txBody>
          <a:bodyPr wrap="none" rtlCol="0">
            <a:spAutoFit/>
          </a:bodyPr>
          <a:lstStyle/>
          <a:p>
            <a:r>
              <a:rPr lang="en-US" sz="2000" i="1" dirty="0">
                <a:solidFill>
                  <a:schemeClr val="accent1"/>
                </a:solidFill>
              </a:rPr>
              <a:t>Incident Wave</a:t>
            </a:r>
          </a:p>
        </p:txBody>
      </p:sp>
      <p:pic>
        <p:nvPicPr>
          <p:cNvPr id="25602" name="Picture 2"/>
          <p:cNvPicPr>
            <a:picLocks noGrp="1" noChangeAspect="1" noChangeArrowheads="1"/>
          </p:cNvPicPr>
          <p:nvPr>
            <p:ph sz="quarter" idx="1"/>
          </p:nvPr>
        </p:nvPicPr>
        <p:blipFill>
          <a:blip r:embed="rId2" cstate="print"/>
          <a:srcRect/>
          <a:stretch>
            <a:fillRect/>
          </a:stretch>
        </p:blipFill>
        <p:spPr bwMode="auto">
          <a:xfrm>
            <a:off x="2469811" y="-25034"/>
            <a:ext cx="6659948" cy="4495800"/>
          </a:xfrm>
          <a:prstGeom prst="rect">
            <a:avLst/>
          </a:prstGeom>
          <a:noFill/>
          <a:ln w="9525">
            <a:noFill/>
            <a:miter lim="800000"/>
            <a:headEnd/>
            <a:tailEnd/>
          </a:ln>
        </p:spPr>
      </p:pic>
      <p:pic>
        <p:nvPicPr>
          <p:cNvPr id="25604" name="Picture 4"/>
          <p:cNvPicPr>
            <a:picLocks noChangeAspect="1" noChangeArrowheads="1"/>
          </p:cNvPicPr>
          <p:nvPr/>
        </p:nvPicPr>
        <p:blipFill>
          <a:blip r:embed="rId3" cstate="print"/>
          <a:srcRect/>
          <a:stretch>
            <a:fillRect/>
          </a:stretch>
        </p:blipFill>
        <p:spPr bwMode="auto">
          <a:xfrm>
            <a:off x="291825" y="5523654"/>
            <a:ext cx="2133600" cy="1106311"/>
          </a:xfrm>
          <a:prstGeom prst="rect">
            <a:avLst/>
          </a:prstGeom>
          <a:noFill/>
          <a:ln w="9525">
            <a:noFill/>
            <a:miter lim="800000"/>
            <a:headEnd/>
            <a:tailEnd/>
          </a:ln>
        </p:spPr>
      </p:pic>
      <p:sp>
        <p:nvSpPr>
          <p:cNvPr id="3" name="TextBox 2"/>
          <p:cNvSpPr txBox="1"/>
          <p:nvPr/>
        </p:nvSpPr>
        <p:spPr>
          <a:xfrm>
            <a:off x="2469811" y="2194946"/>
            <a:ext cx="1676400"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Lossless</a:t>
            </a:r>
          </a:p>
        </p:txBody>
      </p:sp>
      <p:sp>
        <p:nvSpPr>
          <p:cNvPr id="4" name="灯片编号占位符 3">
            <a:extLst>
              <a:ext uri="{FF2B5EF4-FFF2-40B4-BE49-F238E27FC236}">
                <a16:creationId xmlns:a16="http://schemas.microsoft.com/office/drawing/2014/main" id="{CD664347-6355-4E2A-B939-7192155DF6A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32</a:t>
            </a:fld>
            <a:endParaRPr lang="en-US"/>
          </a:p>
        </p:txBody>
      </p:sp>
      <mc:AlternateContent xmlns:mc="http://schemas.openxmlformats.org/markup-compatibility/2006">
        <mc:Choice xmlns:a14="http://schemas.microsoft.com/office/drawing/2010/main" Requires="a14">
          <p:sp>
            <p:nvSpPr>
              <p:cNvPr id="6" name="矩形 5"/>
              <p:cNvSpPr/>
              <p:nvPr/>
            </p:nvSpPr>
            <p:spPr>
              <a:xfrm>
                <a:off x="197247" y="4954072"/>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𝑖</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197247" y="4954072"/>
                <a:ext cx="2235740" cy="369332"/>
              </a:xfrm>
              <a:prstGeom prst="rect">
                <a:avLst/>
              </a:prstGeom>
              <a:blipFill>
                <a:blip r:embed="rId4"/>
                <a:stretch>
                  <a:fillRect l="-2180" t="-10000" r="-4087" b="-26667"/>
                </a:stretch>
              </a:blipFill>
            </p:spPr>
            <p:txBody>
              <a:bodyPr/>
              <a:lstStyle/>
              <a:p>
                <a:r>
                  <a:rPr lang="en-US">
                    <a:noFill/>
                  </a:rPr>
                  <a:t> </a:t>
                </a:r>
              </a:p>
            </p:txBody>
          </p:sp>
        </mc:Fallback>
      </mc:AlternateContent>
      <p:sp>
        <p:nvSpPr>
          <p:cNvPr id="20" name="左大括号 19"/>
          <p:cNvSpPr/>
          <p:nvPr/>
        </p:nvSpPr>
        <p:spPr>
          <a:xfrm>
            <a:off x="203495" y="5678147"/>
            <a:ext cx="110019" cy="60205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1" name="组合 40"/>
          <p:cNvGrpSpPr/>
          <p:nvPr/>
        </p:nvGrpSpPr>
        <p:grpSpPr>
          <a:xfrm>
            <a:off x="3419872" y="4514963"/>
            <a:ext cx="2231218" cy="2141399"/>
            <a:chOff x="95563" y="4285971"/>
            <a:chExt cx="2231218" cy="2141399"/>
          </a:xfrm>
        </p:grpSpPr>
        <p:sp>
          <p:nvSpPr>
            <p:cNvPr id="42" name="TextBox 7"/>
            <p:cNvSpPr txBox="1"/>
            <p:nvPr/>
          </p:nvSpPr>
          <p:spPr>
            <a:xfrm>
              <a:off x="95563" y="4285971"/>
              <a:ext cx="1759328" cy="400110"/>
            </a:xfrm>
            <a:prstGeom prst="rect">
              <a:avLst/>
            </a:prstGeom>
            <a:noFill/>
          </p:spPr>
          <p:txBody>
            <a:bodyPr wrap="none" rtlCol="0">
              <a:spAutoFit/>
            </a:bodyPr>
            <a:lstStyle/>
            <a:p>
              <a:r>
                <a:rPr lang="en-US" altLang="zh-CN" sz="2000" i="1" dirty="0" smtClean="0">
                  <a:solidFill>
                    <a:schemeClr val="accent1"/>
                  </a:solidFill>
                </a:rPr>
                <a:t>Re</a:t>
              </a:r>
              <a:r>
                <a:rPr lang="en-US" sz="2000" i="1" dirty="0" smtClean="0">
                  <a:solidFill>
                    <a:schemeClr val="accent1"/>
                  </a:solidFill>
                </a:rPr>
                <a:t>flected </a:t>
              </a:r>
              <a:r>
                <a:rPr lang="en-US" sz="2000" i="1" dirty="0">
                  <a:solidFill>
                    <a:schemeClr val="accent1"/>
                  </a:solidFill>
                </a:rPr>
                <a:t>Wave</a:t>
              </a:r>
            </a:p>
          </p:txBody>
        </p:sp>
        <p:grpSp>
          <p:nvGrpSpPr>
            <p:cNvPr id="43" name="组合 42"/>
            <p:cNvGrpSpPr/>
            <p:nvPr/>
          </p:nvGrpSpPr>
          <p:grpSpPr>
            <a:xfrm>
              <a:off x="95563" y="5234783"/>
              <a:ext cx="2231218" cy="1192587"/>
              <a:chOff x="227047" y="5116237"/>
              <a:chExt cx="2231218" cy="1192587"/>
            </a:xfrm>
          </p:grpSpPr>
          <p:grpSp>
            <p:nvGrpSpPr>
              <p:cNvPr id="45" name="组合 44"/>
              <p:cNvGrpSpPr/>
              <p:nvPr/>
            </p:nvGrpSpPr>
            <p:grpSpPr>
              <a:xfrm>
                <a:off x="333271" y="5116237"/>
                <a:ext cx="2124994" cy="1192587"/>
                <a:chOff x="40071" y="5123664"/>
                <a:chExt cx="2124994" cy="1192587"/>
              </a:xfrm>
            </p:grpSpPr>
            <p:sp>
              <p:nvSpPr>
                <p:cNvPr id="47"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pic>
              <p:nvPicPr>
                <p:cNvPr id="49" name="Picture 5"/>
                <p:cNvPicPr>
                  <a:picLocks noChangeAspect="1" noChangeArrowheads="1"/>
                </p:cNvPicPr>
                <p:nvPr/>
              </p:nvPicPr>
              <p:blipFill rotWithShape="1">
                <a:blip r:embed="rId5" cstate="print"/>
                <a:srcRect l="21470" t="42176" r="23498" b="35849"/>
                <a:stretch/>
              </p:blipFill>
              <p:spPr bwMode="auto">
                <a:xfrm>
                  <a:off x="43866" y="5679930"/>
                  <a:ext cx="2121199" cy="636321"/>
                </a:xfrm>
                <a:prstGeom prst="rect">
                  <a:avLst/>
                </a:prstGeom>
                <a:noFill/>
                <a:ln w="9525">
                  <a:noFill/>
                  <a:miter lim="800000"/>
                  <a:headEnd/>
                  <a:tailEnd/>
                </a:ln>
              </p:spPr>
            </p:pic>
            <p:pic>
              <p:nvPicPr>
                <p:cNvPr id="50" name="Picture 5"/>
                <p:cNvPicPr>
                  <a:picLocks noChangeAspect="1" noChangeArrowheads="1"/>
                </p:cNvPicPr>
                <p:nvPr/>
              </p:nvPicPr>
              <p:blipFill rotWithShape="1">
                <a:blip r:embed="rId5" cstate="print"/>
                <a:srcRect l="21470" t="11422" r="28977" b="74298"/>
                <a:stretch/>
              </p:blipFill>
              <p:spPr bwMode="auto">
                <a:xfrm>
                  <a:off x="40071" y="5123664"/>
                  <a:ext cx="1910000" cy="413498"/>
                </a:xfrm>
                <a:prstGeom prst="rect">
                  <a:avLst/>
                </a:prstGeom>
                <a:noFill/>
                <a:ln w="9525">
                  <a:noFill/>
                  <a:miter lim="800000"/>
                  <a:headEnd/>
                  <a:tailEnd/>
                </a:ln>
              </p:spPr>
            </p:pic>
          </p:grpSp>
          <p:sp>
            <p:nvSpPr>
              <p:cNvPr id="46" name="左大括号 45"/>
              <p:cNvSpPr/>
              <p:nvPr/>
            </p:nvSpPr>
            <p:spPr>
              <a:xfrm>
                <a:off x="227047" y="5330610"/>
                <a:ext cx="144016" cy="63783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mc:AlternateContent xmlns:mc="http://schemas.openxmlformats.org/markup-compatibility/2006">
        <mc:Choice xmlns:a14="http://schemas.microsoft.com/office/drawing/2010/main" Requires="a14">
          <p:sp>
            <p:nvSpPr>
              <p:cNvPr id="61" name="矩形 60"/>
              <p:cNvSpPr/>
              <p:nvPr/>
            </p:nvSpPr>
            <p:spPr>
              <a:xfrm>
                <a:off x="3308011" y="4979233"/>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𝑟</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61" name="矩形 60"/>
              <p:cNvSpPr>
                <a:spLocks noRot="1" noChangeAspect="1" noMove="1" noResize="1" noEditPoints="1" noAdjustHandles="1" noChangeArrowheads="1" noChangeShapeType="1" noTextEdit="1"/>
              </p:cNvSpPr>
              <p:nvPr/>
            </p:nvSpPr>
            <p:spPr>
              <a:xfrm>
                <a:off x="3308011" y="4979233"/>
                <a:ext cx="2235740" cy="369332"/>
              </a:xfrm>
              <a:prstGeom prst="rect">
                <a:avLst/>
              </a:prstGeom>
              <a:blipFill>
                <a:blip r:embed="rId6"/>
                <a:stretch>
                  <a:fillRect l="-2459" t="-10000" r="-4098" b="-26667"/>
                </a:stretch>
              </a:blipFill>
            </p:spPr>
            <p:txBody>
              <a:bodyPr/>
              <a:lstStyle/>
              <a:p>
                <a:r>
                  <a:rPr lang="en-US">
                    <a:noFill/>
                  </a:rPr>
                  <a:t> </a:t>
                </a:r>
              </a:p>
            </p:txBody>
          </p:sp>
        </mc:Fallback>
      </mc:AlternateContent>
      <p:grpSp>
        <p:nvGrpSpPr>
          <p:cNvPr id="5" name="组合 4"/>
          <p:cNvGrpSpPr/>
          <p:nvPr/>
        </p:nvGrpSpPr>
        <p:grpSpPr>
          <a:xfrm>
            <a:off x="6456437" y="4514963"/>
            <a:ext cx="2280456" cy="2171873"/>
            <a:chOff x="6456437" y="4514963"/>
            <a:chExt cx="2280456" cy="2171873"/>
          </a:xfrm>
        </p:grpSpPr>
        <p:grpSp>
          <p:nvGrpSpPr>
            <p:cNvPr id="54" name="组合 53"/>
            <p:cNvGrpSpPr/>
            <p:nvPr/>
          </p:nvGrpSpPr>
          <p:grpSpPr>
            <a:xfrm>
              <a:off x="6456437" y="4514963"/>
              <a:ext cx="2109900" cy="1812920"/>
              <a:chOff x="4287924" y="4307427"/>
              <a:chExt cx="2109900" cy="1812920"/>
            </a:xfrm>
          </p:grpSpPr>
          <p:pic>
            <p:nvPicPr>
              <p:cNvPr id="55" name="Picture 4"/>
              <p:cNvPicPr>
                <a:picLocks noChangeAspect="1" noChangeArrowheads="1"/>
              </p:cNvPicPr>
              <p:nvPr/>
            </p:nvPicPr>
            <p:blipFill rotWithShape="1">
              <a:blip r:embed="rId7" cstate="print"/>
              <a:srcRect l="22476" t="24752" r="29389" b="65391"/>
              <a:stretch/>
            </p:blipFill>
            <p:spPr bwMode="auto">
              <a:xfrm>
                <a:off x="4443873" y="5334374"/>
                <a:ext cx="1922549" cy="345088"/>
              </a:xfrm>
              <a:prstGeom prst="rect">
                <a:avLst/>
              </a:prstGeom>
              <a:noFill/>
              <a:ln w="9525">
                <a:noFill/>
                <a:miter lim="800000"/>
                <a:headEnd/>
                <a:tailEnd/>
              </a:ln>
            </p:spPr>
          </p:pic>
          <p:sp>
            <p:nvSpPr>
              <p:cNvPr id="56" name="TextBox 7"/>
              <p:cNvSpPr txBox="1"/>
              <p:nvPr/>
            </p:nvSpPr>
            <p:spPr>
              <a:xfrm>
                <a:off x="4412472" y="4307427"/>
                <a:ext cx="1985352" cy="400110"/>
              </a:xfrm>
              <a:prstGeom prst="rect">
                <a:avLst/>
              </a:prstGeom>
              <a:noFill/>
            </p:spPr>
            <p:txBody>
              <a:bodyPr wrap="none" rtlCol="0">
                <a:spAutoFit/>
              </a:bodyPr>
              <a:lstStyle/>
              <a:p>
                <a:r>
                  <a:rPr lang="en-US" sz="2000" i="1" dirty="0" smtClean="0">
                    <a:solidFill>
                      <a:schemeClr val="accent1"/>
                    </a:solidFill>
                  </a:rPr>
                  <a:t>Transmitted </a:t>
                </a:r>
                <a:r>
                  <a:rPr lang="en-US" sz="2000" i="1" dirty="0">
                    <a:solidFill>
                      <a:schemeClr val="accent1"/>
                    </a:solidFill>
                  </a:rPr>
                  <a:t>Wave</a:t>
                </a:r>
              </a:p>
            </p:txBody>
          </p:sp>
          <p:sp>
            <p:nvSpPr>
              <p:cNvPr id="59" name="左大括号 58"/>
              <p:cNvSpPr/>
              <p:nvPr/>
            </p:nvSpPr>
            <p:spPr>
              <a:xfrm>
                <a:off x="4287924" y="5454327"/>
                <a:ext cx="110019" cy="66602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60" name="Picture 4"/>
            <p:cNvPicPr>
              <a:picLocks noChangeAspect="1" noChangeArrowheads="1"/>
            </p:cNvPicPr>
            <p:nvPr/>
          </p:nvPicPr>
          <p:blipFill rotWithShape="1">
            <a:blip r:embed="rId7" cstate="print"/>
            <a:srcRect l="22476" t="49455" r="24634" b="31224"/>
            <a:stretch/>
          </p:blipFill>
          <p:spPr bwMode="auto">
            <a:xfrm>
              <a:off x="6624438" y="6010422"/>
              <a:ext cx="2112455" cy="676414"/>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62" name="矩形 61"/>
                <p:cNvSpPr/>
                <p:nvPr/>
              </p:nvSpPr>
              <p:spPr>
                <a:xfrm>
                  <a:off x="6501153" y="4954072"/>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𝑡</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62" name="矩形 61"/>
                <p:cNvSpPr>
                  <a:spLocks noRot="1" noChangeAspect="1" noMove="1" noResize="1" noEditPoints="1" noAdjustHandles="1" noChangeArrowheads="1" noChangeShapeType="1" noTextEdit="1"/>
                </p:cNvSpPr>
                <p:nvPr/>
              </p:nvSpPr>
              <p:spPr>
                <a:xfrm>
                  <a:off x="6501153" y="4954072"/>
                  <a:ext cx="2235740" cy="369332"/>
                </a:xfrm>
                <a:prstGeom prst="rect">
                  <a:avLst/>
                </a:prstGeom>
                <a:blipFill>
                  <a:blip r:embed="rId8"/>
                  <a:stretch>
                    <a:fillRect l="-2180" t="-10000" r="-4087" b="-26667"/>
                  </a:stretch>
                </a:blipFill>
              </p:spPr>
              <p:txBody>
                <a:bodyPr/>
                <a:lstStyle/>
                <a:p>
                  <a:r>
                    <a:rPr lang="en-US">
                      <a:noFill/>
                    </a:rPr>
                    <a:t> </a:t>
                  </a:r>
                </a:p>
              </p:txBody>
            </p:sp>
          </mc:Fallback>
        </mc:AlternateContent>
      </p:grpSp>
      <p:sp>
        <p:nvSpPr>
          <p:cNvPr id="63" name="矩形 62"/>
          <p:cNvSpPr/>
          <p:nvPr/>
        </p:nvSpPr>
        <p:spPr>
          <a:xfrm>
            <a:off x="180053" y="1619997"/>
            <a:ext cx="2081248" cy="1754326"/>
          </a:xfrm>
          <a:prstGeom prst="rect">
            <a:avLst/>
          </a:prstGeom>
          <a:solidFill>
            <a:schemeClr val="accent6">
              <a:lumMod val="20000"/>
              <a:lumOff val="80000"/>
            </a:schemeClr>
          </a:solidFill>
        </p:spPr>
        <p:txBody>
          <a:bodyPr wrap="square">
            <a:spAutoFit/>
          </a:bodyPr>
          <a:lstStyle/>
          <a:p>
            <a:pPr>
              <a:lnSpc>
                <a:spcPct val="150000"/>
              </a:lnSpc>
            </a:pPr>
            <a:r>
              <a:rPr lang="en-US" altLang="zh-CN" sz="2400" dirty="0" smtClean="0">
                <a:latin typeface="Gill Sans MT" panose="020B0502020104020203" pitchFamily="34" charset="0"/>
                <a:cs typeface="Times New Roman" panose="02020603050405020304" pitchFamily="18" charset="0"/>
              </a:rPr>
              <a:t>Write out the fields in each medium</a:t>
            </a:r>
            <a:endParaRPr lang="en-US" sz="2400" dirty="0">
              <a:latin typeface="Gill Sans MT" panose="020B0502020104020203" pitchFamily="34" charset="0"/>
              <a:cs typeface="Times New Roman" panose="02020603050405020304" pitchFamily="18" charset="0"/>
            </a:endParaRPr>
          </a:p>
        </p:txBody>
      </p:sp>
    </p:spTree>
    <p:extLst>
      <p:ext uri="{BB962C8B-B14F-4D97-AF65-F5344CB8AC3E}">
        <p14:creationId xmlns:p14="http://schemas.microsoft.com/office/powerpoint/2010/main" val="237237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701"/>
            <a:ext cx="8766048" cy="990600"/>
          </a:xfrm>
        </p:spPr>
        <p:txBody>
          <a:bodyPr>
            <a:noAutofit/>
          </a:bodyPr>
          <a:lstStyle/>
          <a:p>
            <a:r>
              <a:rPr lang="en-US" sz="3200" dirty="0"/>
              <a:t>Perpendicular </a:t>
            </a:r>
            <a:r>
              <a:rPr lang="en-US" sz="3200" dirty="0" smtClean="0"/>
              <a:t> Polarization</a:t>
            </a:r>
            <a:endParaRPr lang="en-US" sz="3200" dirty="0"/>
          </a:p>
        </p:txBody>
      </p:sp>
      <p:sp>
        <p:nvSpPr>
          <p:cNvPr id="4" name="灯片编号占位符 3">
            <a:extLst>
              <a:ext uri="{FF2B5EF4-FFF2-40B4-BE49-F238E27FC236}">
                <a16:creationId xmlns:a16="http://schemas.microsoft.com/office/drawing/2014/main" id="{CD664347-6355-4E2A-B939-7192155DF6A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33</a:t>
            </a:fld>
            <a:endParaRPr lang="en-US"/>
          </a:p>
        </p:txBody>
      </p:sp>
      <p:grpSp>
        <p:nvGrpSpPr>
          <p:cNvPr id="10" name="组合 9"/>
          <p:cNvGrpSpPr/>
          <p:nvPr/>
        </p:nvGrpSpPr>
        <p:grpSpPr>
          <a:xfrm>
            <a:off x="0" y="1700808"/>
            <a:ext cx="8993242" cy="1716523"/>
            <a:chOff x="0" y="1700808"/>
            <a:chExt cx="8993242" cy="1716523"/>
          </a:xfrm>
        </p:grpSpPr>
        <p:sp>
          <p:nvSpPr>
            <p:cNvPr id="8" name="TextBox 7"/>
            <p:cNvSpPr txBox="1"/>
            <p:nvPr/>
          </p:nvSpPr>
          <p:spPr>
            <a:xfrm>
              <a:off x="0" y="1700808"/>
              <a:ext cx="1652670" cy="400110"/>
            </a:xfrm>
            <a:prstGeom prst="rect">
              <a:avLst/>
            </a:prstGeom>
            <a:noFill/>
          </p:spPr>
          <p:txBody>
            <a:bodyPr wrap="none" rtlCol="0">
              <a:spAutoFit/>
            </a:bodyPr>
            <a:lstStyle/>
            <a:p>
              <a:r>
                <a:rPr lang="en-US" sz="2000" i="1" dirty="0">
                  <a:solidFill>
                    <a:schemeClr val="accent1"/>
                  </a:solidFill>
                </a:rPr>
                <a:t>Incident Wave</a:t>
              </a:r>
            </a:p>
          </p:txBody>
        </p:sp>
        <p:pic>
          <p:nvPicPr>
            <p:cNvPr id="25604" name="Picture 4"/>
            <p:cNvPicPr>
              <a:picLocks noChangeAspect="1" noChangeArrowheads="1"/>
            </p:cNvPicPr>
            <p:nvPr/>
          </p:nvPicPr>
          <p:blipFill>
            <a:blip r:embed="rId2" cstate="print"/>
            <a:srcRect/>
            <a:stretch>
              <a:fillRect/>
            </a:stretch>
          </p:blipFill>
          <p:spPr bwMode="auto">
            <a:xfrm>
              <a:off x="295580" y="2226963"/>
              <a:ext cx="2133600" cy="1106311"/>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6" name="矩形 5"/>
                <p:cNvSpPr/>
                <p:nvPr/>
              </p:nvSpPr>
              <p:spPr>
                <a:xfrm>
                  <a:off x="1559022" y="1700808"/>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propagation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𝑖</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1559022" y="1700808"/>
                  <a:ext cx="2235740" cy="369332"/>
                </a:xfrm>
                <a:prstGeom prst="rect">
                  <a:avLst/>
                </a:prstGeom>
                <a:blipFill>
                  <a:blip r:embed="rId3"/>
                  <a:stretch>
                    <a:fillRect l="-2452" t="-8197" r="-3270" b="-24590"/>
                  </a:stretch>
                </a:blipFill>
              </p:spPr>
              <p:txBody>
                <a:bodyPr/>
                <a:lstStyle/>
                <a:p>
                  <a:r>
                    <a:rPr lang="en-US">
                      <a:noFill/>
                    </a:rPr>
                    <a:t> </a:t>
                  </a:r>
                </a:p>
              </p:txBody>
            </p:sp>
          </mc:Fallback>
        </mc:AlternateContent>
        <p:sp>
          <p:nvSpPr>
            <p:cNvPr id="20" name="左大括号 19"/>
            <p:cNvSpPr/>
            <p:nvPr/>
          </p:nvSpPr>
          <p:spPr>
            <a:xfrm>
              <a:off x="207250" y="2310836"/>
              <a:ext cx="110019" cy="60205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矩形 26"/>
                <p:cNvSpPr/>
                <p:nvPr/>
              </p:nvSpPr>
              <p:spPr>
                <a:xfrm>
                  <a:off x="4033242" y="1700808"/>
                  <a:ext cx="4960000" cy="369332"/>
                </a:xfrm>
                <a:prstGeom prst="rect">
                  <a:avLst/>
                </a:prstGeom>
                <a:solidFill>
                  <a:schemeClr val="accent6">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𝑖</m:t>
                            </m:r>
                          </m:sub>
                        </m:sSub>
                        <m:r>
                          <a:rPr lang="en-US" altLang="zh-CN" b="0" i="1" dirty="0" smtClean="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smtClean="0">
                                <a:latin typeface="Cambria Math" panose="02040503050406030204" pitchFamily="18" charset="0"/>
                                <a:cs typeface="Times New Roman" panose="02020603050405020304" pitchFamily="18" charset="0"/>
                              </a:rPr>
                            </m:ctrlPr>
                          </m:funcPr>
                          <m:fName>
                            <m:r>
                              <m:rPr>
                                <m:sty m:val="p"/>
                              </m:rPr>
                              <a:rPr lang="en-US" altLang="zh-CN" i="0" dirty="0" smtClean="0">
                                <a:latin typeface="Cambria Math" panose="02040503050406030204" pitchFamily="18" charset="0"/>
                                <a:cs typeface="Times New Roman" panose="02020603050405020304" pitchFamily="18" charset="0"/>
                              </a:rPr>
                              <m:t>sin</m:t>
                            </m:r>
                          </m:fName>
                          <m:e>
                            <m:sSub>
                              <m:sSubPr>
                                <m:ctrlPr>
                                  <a:rPr lang="en-US" altLang="zh-CN" i="1" dirty="0" smtClean="0">
                                    <a:latin typeface="Cambria Math" panose="02040503050406030204" pitchFamily="18" charset="0"/>
                                    <a:cs typeface="Times New Roman" panose="02020603050405020304" pitchFamily="18" charset="0"/>
                                  </a:rPr>
                                </m:ctrlPr>
                              </m:sSubPr>
                              <m:e>
                                <m:r>
                                  <a:rPr lang="zh-CN" altLang="en-US" i="1" dirty="0" smtClean="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𝑖</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smtClean="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b="0" i="0" dirty="0" smtClean="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𝑖</m:t>
                                </m:r>
                              </m:sub>
                            </m:sSub>
                          </m:e>
                        </m:func>
                        <m:r>
                          <a:rPr lang="en-US" altLang="zh-CN" b="0" i="0" dirty="0" smtClean="0">
                            <a:latin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𝑦</m:t>
                                </m:r>
                              </m:e>
                            </m:acc>
                          </m:e>
                          <m:sub>
                            <m:r>
                              <a:rPr lang="en-US" altLang="zh-CN" i="1" dirty="0">
                                <a:latin typeface="Cambria Math" panose="02040503050406030204" pitchFamily="18" charset="0"/>
                                <a:cs typeface="Times New Roman" panose="02020603050405020304" pitchFamily="18" charset="0"/>
                              </a:rPr>
                              <m:t>𝑖</m:t>
                            </m:r>
                          </m:sub>
                        </m:sSub>
                        <m:r>
                          <a:rPr lang="en-US" altLang="zh-CN" i="1" dirty="0">
                            <a:latin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𝑖</m:t>
                                </m:r>
                              </m:sub>
                            </m:sSub>
                            <m:r>
                              <a:rPr lang="en-US" altLang="zh-CN" i="1" dirty="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sin</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𝑖</m:t>
                                </m:r>
                              </m:sub>
                            </m:sSub>
                          </m:e>
                        </m:func>
                      </m:oMath>
                    </m:oMathPara>
                  </a14:m>
                  <a:endParaRPr lang="en-US" dirty="0">
                    <a:latin typeface="Times New Roman" panose="02020603050405020304" pitchFamily="18" charset="0"/>
                    <a:cs typeface="Times New Roman" panose="02020603050405020304" pitchFamily="18" charset="0"/>
                  </a:endParaRPr>
                </a:p>
              </p:txBody>
            </p:sp>
          </mc:Choice>
          <mc:Fallback>
            <p:sp>
              <p:nvSpPr>
                <p:cNvPr id="27" name="矩形 26"/>
                <p:cNvSpPr>
                  <a:spLocks noRot="1" noChangeAspect="1" noMove="1" noResize="1" noEditPoints="1" noAdjustHandles="1" noChangeArrowheads="1" noChangeShapeType="1" noTextEdit="1"/>
                </p:cNvSpPr>
                <p:nvPr/>
              </p:nvSpPr>
              <p:spPr>
                <a:xfrm>
                  <a:off x="4033242" y="1700808"/>
                  <a:ext cx="4960000" cy="369332"/>
                </a:xfrm>
                <a:prstGeom prst="rect">
                  <a:avLst/>
                </a:prstGeom>
                <a:blipFill>
                  <a:blip r:embed="rId4"/>
                  <a:stretch>
                    <a:fillRect t="-21311" b="-8197"/>
                  </a:stretch>
                </a:blipFill>
              </p:spPr>
              <p:txBody>
                <a:bodyPr/>
                <a:lstStyle/>
                <a:p>
                  <a:r>
                    <a:rPr lang="en-US">
                      <a:noFill/>
                    </a:rPr>
                    <a:t> </a:t>
                  </a:r>
                </a:p>
              </p:txBody>
            </p:sp>
          </mc:Fallback>
        </mc:AlternateContent>
        <p:grpSp>
          <p:nvGrpSpPr>
            <p:cNvPr id="7" name="组合 6"/>
            <p:cNvGrpSpPr/>
            <p:nvPr/>
          </p:nvGrpSpPr>
          <p:grpSpPr>
            <a:xfrm>
              <a:off x="3336156" y="2203844"/>
              <a:ext cx="5442278" cy="1213487"/>
              <a:chOff x="3020207" y="2203844"/>
              <a:chExt cx="5442278" cy="1213487"/>
            </a:xfrm>
          </p:grpSpPr>
          <p:sp>
            <p:nvSpPr>
              <p:cNvPr id="30" name="左大括号 29"/>
              <p:cNvSpPr/>
              <p:nvPr/>
            </p:nvSpPr>
            <p:spPr>
              <a:xfrm>
                <a:off x="3020207" y="2340972"/>
                <a:ext cx="74595" cy="70318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1" name="组合 30"/>
              <p:cNvGrpSpPr/>
              <p:nvPr/>
            </p:nvGrpSpPr>
            <p:grpSpPr>
              <a:xfrm>
                <a:off x="3209818" y="2203844"/>
                <a:ext cx="5252667" cy="1213487"/>
                <a:chOff x="3643480" y="5541019"/>
                <a:chExt cx="5252667" cy="1213487"/>
              </a:xfrm>
            </p:grpSpPr>
            <p:pic>
              <p:nvPicPr>
                <p:cNvPr id="32" name="Picture 6"/>
                <p:cNvPicPr>
                  <a:picLocks noChangeAspect="1" noChangeArrowheads="1"/>
                </p:cNvPicPr>
                <p:nvPr/>
              </p:nvPicPr>
              <p:blipFill rotWithShape="1">
                <a:blip r:embed="rId5" cstate="print"/>
                <a:srcRect b="70921"/>
                <a:stretch/>
              </p:blipFill>
              <p:spPr bwMode="auto">
                <a:xfrm>
                  <a:off x="3643480" y="5541019"/>
                  <a:ext cx="3429001" cy="480269"/>
                </a:xfrm>
                <a:prstGeom prst="rect">
                  <a:avLst/>
                </a:prstGeom>
                <a:noFill/>
                <a:ln w="9525">
                  <a:noFill/>
                  <a:miter lim="800000"/>
                  <a:headEnd/>
                  <a:tailEnd/>
                </a:ln>
              </p:spPr>
            </p:pic>
            <p:grpSp>
              <p:nvGrpSpPr>
                <p:cNvPr id="33" name="组合 32"/>
                <p:cNvGrpSpPr/>
                <p:nvPr/>
              </p:nvGrpSpPr>
              <p:grpSpPr>
                <a:xfrm>
                  <a:off x="3699313" y="5962447"/>
                  <a:ext cx="5196834" cy="792059"/>
                  <a:chOff x="3699313" y="5962447"/>
                  <a:chExt cx="5196834" cy="792059"/>
                </a:xfrm>
              </p:grpSpPr>
              <p:pic>
                <p:nvPicPr>
                  <p:cNvPr id="34" name="Picture 6"/>
                  <p:cNvPicPr>
                    <a:picLocks noChangeAspect="1" noChangeArrowheads="1"/>
                  </p:cNvPicPr>
                  <p:nvPr/>
                </p:nvPicPr>
                <p:blipFill rotWithShape="1">
                  <a:blip r:embed="rId5" cstate="print"/>
                  <a:srcRect t="27679" r="22050" b="46269"/>
                  <a:stretch/>
                </p:blipFill>
                <p:spPr bwMode="auto">
                  <a:xfrm>
                    <a:off x="3699313" y="6167082"/>
                    <a:ext cx="2672888" cy="430270"/>
                  </a:xfrm>
                  <a:prstGeom prst="rect">
                    <a:avLst/>
                  </a:prstGeom>
                  <a:noFill/>
                  <a:ln w="9525">
                    <a:noFill/>
                    <a:miter lim="800000"/>
                    <a:headEnd/>
                    <a:tailEnd/>
                  </a:ln>
                </p:spPr>
              </p:pic>
              <p:pic>
                <p:nvPicPr>
                  <p:cNvPr id="35" name="Picture 6"/>
                  <p:cNvPicPr>
                    <a:picLocks noChangeAspect="1" noChangeArrowheads="1"/>
                  </p:cNvPicPr>
                  <p:nvPr/>
                </p:nvPicPr>
                <p:blipFill rotWithShape="1">
                  <a:blip r:embed="rId5" cstate="print">
                    <a:clrChange>
                      <a:clrFrom>
                        <a:srgbClr val="FFFFFF"/>
                      </a:clrFrom>
                      <a:clrTo>
                        <a:srgbClr val="FFFFFF">
                          <a:alpha val="0"/>
                        </a:srgbClr>
                      </a:clrTo>
                    </a:clrChange>
                  </a:blip>
                  <a:srcRect l="25898" t="52042"/>
                  <a:stretch/>
                </p:blipFill>
                <p:spPr bwMode="auto">
                  <a:xfrm>
                    <a:off x="6355185" y="5962447"/>
                    <a:ext cx="2540962" cy="792059"/>
                  </a:xfrm>
                  <a:prstGeom prst="rect">
                    <a:avLst/>
                  </a:prstGeom>
                  <a:noFill/>
                  <a:ln w="9525">
                    <a:noFill/>
                    <a:miter lim="800000"/>
                    <a:headEnd/>
                    <a:tailEnd/>
                  </a:ln>
                </p:spPr>
              </p:pic>
            </p:grpSp>
          </p:grpSp>
        </p:grpSp>
        <p:sp>
          <p:nvSpPr>
            <p:cNvPr id="64" name="右箭头 63"/>
            <p:cNvSpPr/>
            <p:nvPr/>
          </p:nvSpPr>
          <p:spPr>
            <a:xfrm>
              <a:off x="2525780" y="2574383"/>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34117" y="3462064"/>
            <a:ext cx="9027359" cy="1995759"/>
            <a:chOff x="-34117" y="3462064"/>
            <a:chExt cx="9027359" cy="1995759"/>
          </a:xfrm>
        </p:grpSpPr>
        <p:grpSp>
          <p:nvGrpSpPr>
            <p:cNvPr id="41" name="组合 40"/>
            <p:cNvGrpSpPr/>
            <p:nvPr/>
          </p:nvGrpSpPr>
          <p:grpSpPr>
            <a:xfrm>
              <a:off x="-34117" y="3472143"/>
              <a:ext cx="2372839" cy="1985680"/>
              <a:chOff x="-46058" y="4285971"/>
              <a:chExt cx="2372839" cy="1985680"/>
            </a:xfrm>
          </p:grpSpPr>
          <p:sp>
            <p:nvSpPr>
              <p:cNvPr id="42" name="TextBox 7"/>
              <p:cNvSpPr txBox="1"/>
              <p:nvPr/>
            </p:nvSpPr>
            <p:spPr>
              <a:xfrm>
                <a:off x="-46058" y="4285971"/>
                <a:ext cx="1759328" cy="400110"/>
              </a:xfrm>
              <a:prstGeom prst="rect">
                <a:avLst/>
              </a:prstGeom>
              <a:noFill/>
            </p:spPr>
            <p:txBody>
              <a:bodyPr wrap="none" rtlCol="0">
                <a:spAutoFit/>
              </a:bodyPr>
              <a:lstStyle/>
              <a:p>
                <a:r>
                  <a:rPr lang="en-US" altLang="zh-CN" sz="2000" i="1" dirty="0" smtClean="0">
                    <a:solidFill>
                      <a:schemeClr val="accent1"/>
                    </a:solidFill>
                  </a:rPr>
                  <a:t>Re</a:t>
                </a:r>
                <a:r>
                  <a:rPr lang="en-US" sz="2000" i="1" dirty="0" smtClean="0">
                    <a:solidFill>
                      <a:schemeClr val="accent1"/>
                    </a:solidFill>
                  </a:rPr>
                  <a:t>flected </a:t>
                </a:r>
                <a:r>
                  <a:rPr lang="en-US" sz="2000" i="1" dirty="0">
                    <a:solidFill>
                      <a:schemeClr val="accent1"/>
                    </a:solidFill>
                  </a:rPr>
                  <a:t>Wave</a:t>
                </a:r>
              </a:p>
            </p:txBody>
          </p:sp>
          <p:grpSp>
            <p:nvGrpSpPr>
              <p:cNvPr id="43" name="组合 42"/>
              <p:cNvGrpSpPr/>
              <p:nvPr/>
            </p:nvGrpSpPr>
            <p:grpSpPr>
              <a:xfrm>
                <a:off x="95563" y="4669058"/>
                <a:ext cx="2231218" cy="1602593"/>
                <a:chOff x="227047" y="4550512"/>
                <a:chExt cx="2231218" cy="1602593"/>
              </a:xfrm>
            </p:grpSpPr>
            <p:grpSp>
              <p:nvGrpSpPr>
                <p:cNvPr id="45" name="组合 44"/>
                <p:cNvGrpSpPr/>
                <p:nvPr/>
              </p:nvGrpSpPr>
              <p:grpSpPr>
                <a:xfrm>
                  <a:off x="333271" y="4550512"/>
                  <a:ext cx="2124994" cy="1602593"/>
                  <a:chOff x="40071" y="4557939"/>
                  <a:chExt cx="2124994" cy="1602593"/>
                </a:xfrm>
              </p:grpSpPr>
              <p:sp>
                <p:nvSpPr>
                  <p:cNvPr id="47"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pic>
                <p:nvPicPr>
                  <p:cNvPr id="49" name="Picture 5"/>
                  <p:cNvPicPr>
                    <a:picLocks noChangeAspect="1" noChangeArrowheads="1"/>
                  </p:cNvPicPr>
                  <p:nvPr/>
                </p:nvPicPr>
                <p:blipFill rotWithShape="1">
                  <a:blip r:embed="rId6" cstate="print"/>
                  <a:srcRect l="21470" t="42176" r="23498" b="35849"/>
                  <a:stretch/>
                </p:blipFill>
                <p:spPr bwMode="auto">
                  <a:xfrm>
                    <a:off x="43866" y="5025389"/>
                    <a:ext cx="2121199" cy="636321"/>
                  </a:xfrm>
                  <a:prstGeom prst="rect">
                    <a:avLst/>
                  </a:prstGeom>
                  <a:noFill/>
                  <a:ln w="9525">
                    <a:noFill/>
                    <a:miter lim="800000"/>
                    <a:headEnd/>
                    <a:tailEnd/>
                  </a:ln>
                </p:spPr>
              </p:pic>
              <p:pic>
                <p:nvPicPr>
                  <p:cNvPr id="50" name="Picture 5"/>
                  <p:cNvPicPr>
                    <a:picLocks noChangeAspect="1" noChangeArrowheads="1"/>
                  </p:cNvPicPr>
                  <p:nvPr/>
                </p:nvPicPr>
                <p:blipFill rotWithShape="1">
                  <a:blip r:embed="rId6" cstate="print"/>
                  <a:srcRect l="21470" t="11422" r="28977" b="74298"/>
                  <a:stretch/>
                </p:blipFill>
                <p:spPr bwMode="auto">
                  <a:xfrm>
                    <a:off x="40071" y="4557939"/>
                    <a:ext cx="1910000" cy="413498"/>
                  </a:xfrm>
                  <a:prstGeom prst="rect">
                    <a:avLst/>
                  </a:prstGeom>
                  <a:noFill/>
                  <a:ln w="9525">
                    <a:noFill/>
                    <a:miter lim="800000"/>
                    <a:headEnd/>
                    <a:tailEnd/>
                  </a:ln>
                </p:spPr>
              </p:pic>
            </p:grpSp>
            <p:sp>
              <p:nvSpPr>
                <p:cNvPr id="46" name="左大括号 45"/>
                <p:cNvSpPr/>
                <p:nvPr/>
              </p:nvSpPr>
              <p:spPr>
                <a:xfrm>
                  <a:off x="227047" y="4764885"/>
                  <a:ext cx="106224" cy="582212"/>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mc:AlternateContent xmlns:mc="http://schemas.openxmlformats.org/markup-compatibility/2006">
          <mc:Choice xmlns:a14="http://schemas.microsoft.com/office/drawing/2010/main" Requires="a14">
            <p:sp>
              <p:nvSpPr>
                <p:cNvPr id="61" name="矩形 60"/>
                <p:cNvSpPr/>
                <p:nvPr/>
              </p:nvSpPr>
              <p:spPr>
                <a:xfrm>
                  <a:off x="1711682" y="3478932"/>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propagating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𝑟</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61" name="矩形 60"/>
                <p:cNvSpPr>
                  <a:spLocks noRot="1" noChangeAspect="1" noMove="1" noResize="1" noEditPoints="1" noAdjustHandles="1" noChangeArrowheads="1" noChangeShapeType="1" noTextEdit="1"/>
                </p:cNvSpPr>
                <p:nvPr/>
              </p:nvSpPr>
              <p:spPr>
                <a:xfrm>
                  <a:off x="1711682" y="3478932"/>
                  <a:ext cx="2235740" cy="369332"/>
                </a:xfrm>
                <a:prstGeom prst="rect">
                  <a:avLst/>
                </a:prstGeom>
                <a:blipFill>
                  <a:blip r:embed="rId7"/>
                  <a:stretch>
                    <a:fillRect l="-2452" t="-10000" r="-327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4033242" y="3462064"/>
                  <a:ext cx="4960000" cy="369332"/>
                </a:xfrm>
                <a:prstGeom prst="rect">
                  <a:avLst/>
                </a:prstGeom>
                <a:solidFill>
                  <a:schemeClr val="accent6">
                    <a:lumMod val="20000"/>
                    <a:lumOff val="80000"/>
                  </a:schemeClr>
                </a:solid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𝑟</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sin</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𝑟</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i="1"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𝑟</m:t>
                                </m:r>
                              </m:sub>
                            </m:sSub>
                          </m:e>
                        </m:func>
                        <m:r>
                          <a:rPr lang="en-US" altLang="zh-CN" b="0" i="0" dirty="0" smtClean="0">
                            <a:latin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𝑦</m:t>
                                </m:r>
                              </m:e>
                            </m:acc>
                          </m:e>
                          <m:sub>
                            <m:r>
                              <a:rPr lang="en-US" altLang="zh-CN" i="1" dirty="0">
                                <a:latin typeface="Cambria Math" panose="02040503050406030204" pitchFamily="18" charset="0"/>
                                <a:cs typeface="Times New Roman" panose="02020603050405020304" pitchFamily="18" charset="0"/>
                              </a:rPr>
                              <m:t>𝑟</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b="0" i="0" dirty="0" smtClean="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𝑟</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a:rPr lang="en-US" altLang="zh-CN" b="0" i="1" dirty="0" smtClean="0">
                                <a:latin typeface="Cambria Math" panose="02040503050406030204" pitchFamily="18" charset="0"/>
                                <a:cs typeface="Times New Roman" panose="02020603050405020304" pitchFamily="18" charset="0"/>
                              </a:rPr>
                              <m:t>𝑠𝑖𝑛</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i="1" dirty="0">
                                    <a:latin typeface="Cambria Math" panose="02040503050406030204" pitchFamily="18" charset="0"/>
                                    <a:cs typeface="Times New Roman" panose="02020603050405020304" pitchFamily="18" charset="0"/>
                                  </a:rPr>
                                  <m:t>𝑟</m:t>
                                </m:r>
                              </m:sub>
                            </m:sSub>
                          </m:e>
                        </m:func>
                      </m:oMath>
                    </m:oMathPara>
                  </a14:m>
                  <a:endParaRPr lang="en-US" dirty="0">
                    <a:latin typeface="Times New Roman" panose="02020603050405020304" pitchFamily="18" charset="0"/>
                    <a:cs typeface="Times New Roman" panose="02020603050405020304" pitchFamily="18" charset="0"/>
                  </a:endParaRPr>
                </a:p>
              </p:txBody>
            </p:sp>
          </mc:Choice>
          <mc:Fallback>
            <p:sp>
              <p:nvSpPr>
                <p:cNvPr id="28" name="矩形 27"/>
                <p:cNvSpPr>
                  <a:spLocks noRot="1" noChangeAspect="1" noMove="1" noResize="1" noEditPoints="1" noAdjustHandles="1" noChangeArrowheads="1" noChangeShapeType="1" noTextEdit="1"/>
                </p:cNvSpPr>
                <p:nvPr/>
              </p:nvSpPr>
              <p:spPr>
                <a:xfrm>
                  <a:off x="4033242" y="3462064"/>
                  <a:ext cx="4960000" cy="369332"/>
                </a:xfrm>
                <a:prstGeom prst="rect">
                  <a:avLst/>
                </a:prstGeom>
                <a:blipFill>
                  <a:blip r:embed="rId8"/>
                  <a:stretch>
                    <a:fillRect t="-21311" b="-6557"/>
                  </a:stretch>
                </a:blipFill>
              </p:spPr>
              <p:txBody>
                <a:bodyPr/>
                <a:lstStyle/>
                <a:p>
                  <a:r>
                    <a:rPr lang="en-US">
                      <a:noFill/>
                    </a:rPr>
                    <a:t> </a:t>
                  </a:r>
                </a:p>
              </p:txBody>
            </p:sp>
          </mc:Fallback>
        </mc:AlternateContent>
        <p:grpSp>
          <p:nvGrpSpPr>
            <p:cNvPr id="38" name="组合 37"/>
            <p:cNvGrpSpPr/>
            <p:nvPr/>
          </p:nvGrpSpPr>
          <p:grpSpPr>
            <a:xfrm>
              <a:off x="3301970" y="3831396"/>
              <a:ext cx="4734124" cy="1504905"/>
              <a:chOff x="227047" y="4648200"/>
              <a:chExt cx="4734124" cy="1504905"/>
            </a:xfrm>
          </p:grpSpPr>
          <p:sp>
            <p:nvSpPr>
              <p:cNvPr id="39" name="TextBox 11"/>
              <p:cNvSpPr txBox="1"/>
              <p:nvPr/>
            </p:nvSpPr>
            <p:spPr>
              <a:xfrm>
                <a:off x="4114800" y="4648200"/>
                <a:ext cx="184666" cy="369332"/>
              </a:xfrm>
              <a:prstGeom prst="rect">
                <a:avLst/>
              </a:prstGeom>
              <a:noFill/>
            </p:spPr>
            <p:txBody>
              <a:bodyPr wrap="none" rtlCol="0">
                <a:spAutoFit/>
              </a:bodyPr>
              <a:lstStyle/>
              <a:p>
                <a:r>
                  <a:rPr lang="en-US" dirty="0">
                    <a:solidFill>
                      <a:srgbClr val="FF0000"/>
                    </a:solidFill>
                  </a:rPr>
                  <a:t> </a:t>
                </a:r>
              </a:p>
            </p:txBody>
          </p:sp>
          <p:grpSp>
            <p:nvGrpSpPr>
              <p:cNvPr id="40" name="组合 39"/>
              <p:cNvGrpSpPr/>
              <p:nvPr/>
            </p:nvGrpSpPr>
            <p:grpSpPr>
              <a:xfrm>
                <a:off x="337066" y="4710862"/>
                <a:ext cx="4624105" cy="1442243"/>
                <a:chOff x="43866" y="4718289"/>
                <a:chExt cx="4624105" cy="1442243"/>
              </a:xfrm>
            </p:grpSpPr>
            <p:sp>
              <p:nvSpPr>
                <p:cNvPr id="48"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grpSp>
              <p:nvGrpSpPr>
                <p:cNvPr id="51" name="组合 50"/>
                <p:cNvGrpSpPr/>
                <p:nvPr/>
              </p:nvGrpSpPr>
              <p:grpSpPr>
                <a:xfrm>
                  <a:off x="743759" y="5248651"/>
                  <a:ext cx="3924212" cy="599398"/>
                  <a:chOff x="2759387" y="5011661"/>
                  <a:chExt cx="3924212" cy="599398"/>
                </a:xfrm>
              </p:grpSpPr>
              <p:pic>
                <p:nvPicPr>
                  <p:cNvPr id="58" name="Picture 5"/>
                  <p:cNvPicPr>
                    <a:picLocks noChangeAspect="1" noChangeArrowheads="1"/>
                  </p:cNvPicPr>
                  <p:nvPr/>
                </p:nvPicPr>
                <p:blipFill rotWithShape="1">
                  <a:blip r:embed="rId6" cstate="print"/>
                  <a:srcRect l="38564" t="64898" b="22381"/>
                  <a:stretch/>
                </p:blipFill>
                <p:spPr bwMode="auto">
                  <a:xfrm>
                    <a:off x="2759387" y="5114010"/>
                    <a:ext cx="2368053" cy="368368"/>
                  </a:xfrm>
                  <a:prstGeom prst="rect">
                    <a:avLst/>
                  </a:prstGeom>
                  <a:noFill/>
                  <a:ln w="9525">
                    <a:noFill/>
                    <a:miter lim="800000"/>
                    <a:headEnd/>
                    <a:tailEnd/>
                  </a:ln>
                </p:spPr>
              </p:pic>
              <p:pic>
                <p:nvPicPr>
                  <p:cNvPr id="63" name="Picture 5"/>
                  <p:cNvPicPr>
                    <a:picLocks noChangeAspect="1" noChangeArrowheads="1"/>
                  </p:cNvPicPr>
                  <p:nvPr/>
                </p:nvPicPr>
                <p:blipFill rotWithShape="1">
                  <a:blip r:embed="rId6" cstate="print">
                    <a:clrChange>
                      <a:clrFrom>
                        <a:srgbClr val="FFFFFF"/>
                      </a:clrFrom>
                      <a:clrTo>
                        <a:srgbClr val="FFFFFF">
                          <a:alpha val="0"/>
                        </a:srgbClr>
                      </a:clrTo>
                    </a:clrChange>
                  </a:blip>
                  <a:srcRect l="43263" t="79300"/>
                  <a:stretch/>
                </p:blipFill>
                <p:spPr bwMode="auto">
                  <a:xfrm>
                    <a:off x="4496669" y="5011661"/>
                    <a:ext cx="2186930" cy="599398"/>
                  </a:xfrm>
                  <a:prstGeom prst="rect">
                    <a:avLst/>
                  </a:prstGeom>
                  <a:noFill/>
                  <a:ln w="9525">
                    <a:noFill/>
                    <a:miter lim="800000"/>
                    <a:headEnd/>
                    <a:tailEnd/>
                  </a:ln>
                </p:spPr>
              </p:pic>
            </p:grpSp>
            <p:pic>
              <p:nvPicPr>
                <p:cNvPr id="52" name="Picture 5"/>
                <p:cNvPicPr>
                  <a:picLocks noChangeAspect="1" noChangeArrowheads="1"/>
                </p:cNvPicPr>
                <p:nvPr/>
              </p:nvPicPr>
              <p:blipFill rotWithShape="1">
                <a:blip r:embed="rId6" cstate="print"/>
                <a:srcRect l="21470" t="42176" r="61869" b="35849"/>
                <a:stretch/>
              </p:blipFill>
              <p:spPr bwMode="auto">
                <a:xfrm>
                  <a:off x="101553" y="5217024"/>
                  <a:ext cx="642206" cy="636321"/>
                </a:xfrm>
                <a:prstGeom prst="rect">
                  <a:avLst/>
                </a:prstGeom>
                <a:noFill/>
                <a:ln w="9525">
                  <a:noFill/>
                  <a:miter lim="800000"/>
                  <a:headEnd/>
                  <a:tailEnd/>
                </a:ln>
              </p:spPr>
            </p:pic>
            <p:pic>
              <p:nvPicPr>
                <p:cNvPr id="53" name="Picture 5"/>
                <p:cNvPicPr>
                  <a:picLocks noChangeAspect="1" noChangeArrowheads="1"/>
                </p:cNvPicPr>
                <p:nvPr/>
              </p:nvPicPr>
              <p:blipFill rotWithShape="1">
                <a:blip r:embed="rId6" cstate="print"/>
                <a:srcRect l="21470" t="11422" r="67844" b="74241"/>
                <a:stretch/>
              </p:blipFill>
              <p:spPr bwMode="auto">
                <a:xfrm>
                  <a:off x="43866" y="4718289"/>
                  <a:ext cx="411860" cy="415126"/>
                </a:xfrm>
                <a:prstGeom prst="rect">
                  <a:avLst/>
                </a:prstGeom>
                <a:noFill/>
                <a:ln w="9525">
                  <a:noFill/>
                  <a:miter lim="800000"/>
                  <a:headEnd/>
                  <a:tailEnd/>
                </a:ln>
              </p:spPr>
            </p:pic>
            <p:pic>
              <p:nvPicPr>
                <p:cNvPr id="57" name="Picture 5"/>
                <p:cNvPicPr>
                  <a:picLocks noChangeAspect="1" noChangeArrowheads="1"/>
                </p:cNvPicPr>
                <p:nvPr/>
              </p:nvPicPr>
              <p:blipFill rotWithShape="1">
                <a:blip r:embed="rId6" cstate="print"/>
                <a:srcRect l="33245" t="27260" b="58043"/>
                <a:stretch/>
              </p:blipFill>
              <p:spPr bwMode="auto">
                <a:xfrm>
                  <a:off x="496179" y="4752547"/>
                  <a:ext cx="2573030" cy="425570"/>
                </a:xfrm>
                <a:prstGeom prst="rect">
                  <a:avLst/>
                </a:prstGeom>
                <a:noFill/>
                <a:ln w="9525">
                  <a:noFill/>
                  <a:miter lim="800000"/>
                  <a:headEnd/>
                  <a:tailEnd/>
                </a:ln>
              </p:spPr>
            </p:pic>
          </p:grpSp>
          <p:sp>
            <p:nvSpPr>
              <p:cNvPr id="44" name="左大括号 43"/>
              <p:cNvSpPr/>
              <p:nvPr/>
            </p:nvSpPr>
            <p:spPr>
              <a:xfrm>
                <a:off x="227047" y="4941169"/>
                <a:ext cx="121776" cy="60078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5" name="右箭头 64"/>
            <p:cNvSpPr/>
            <p:nvPr/>
          </p:nvSpPr>
          <p:spPr>
            <a:xfrm>
              <a:off x="2525780" y="4229906"/>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4117" y="5023818"/>
            <a:ext cx="9027359" cy="1727663"/>
            <a:chOff x="-34117" y="5023818"/>
            <a:chExt cx="9027359" cy="1727663"/>
          </a:xfrm>
        </p:grpSpPr>
        <mc:AlternateContent xmlns:mc="http://schemas.openxmlformats.org/markup-compatibility/2006">
          <mc:Choice xmlns:a14="http://schemas.microsoft.com/office/drawing/2010/main" Requires="a14">
            <p:sp>
              <p:nvSpPr>
                <p:cNvPr id="62" name="矩形 61"/>
                <p:cNvSpPr/>
                <p:nvPr/>
              </p:nvSpPr>
              <p:spPr>
                <a:xfrm>
                  <a:off x="1797502" y="5052264"/>
                  <a:ext cx="2235740"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propagating along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smtClean="0">
                                  <a:latin typeface="Cambria Math" panose="02040503050406030204" pitchFamily="18" charset="0"/>
                                  <a:cs typeface="Times New Roman" panose="02020603050405020304" pitchFamily="18" charset="0"/>
                                </a:rPr>
                              </m:ctrlPr>
                            </m:accPr>
                            <m:e>
                              <m:r>
                                <a:rPr lang="en-US" altLang="zh-CN" b="0" i="1" dirty="0" smtClean="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𝑡</m:t>
                          </m:r>
                        </m:sub>
                      </m:sSub>
                    </m:oMath>
                  </a14:m>
                  <a:r>
                    <a:rPr lang="en-US" altLang="zh-CN"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p:sp>
              <p:nvSpPr>
                <p:cNvPr id="62" name="矩形 61"/>
                <p:cNvSpPr>
                  <a:spLocks noRot="1" noChangeAspect="1" noMove="1" noResize="1" noEditPoints="1" noAdjustHandles="1" noChangeArrowheads="1" noChangeShapeType="1" noTextEdit="1"/>
                </p:cNvSpPr>
                <p:nvPr/>
              </p:nvSpPr>
              <p:spPr>
                <a:xfrm>
                  <a:off x="1797502" y="5052264"/>
                  <a:ext cx="2235740" cy="369332"/>
                </a:xfrm>
                <a:prstGeom prst="rect">
                  <a:avLst/>
                </a:prstGeom>
                <a:blipFill>
                  <a:blip r:embed="rId9"/>
                  <a:stretch>
                    <a:fillRect l="-2452" t="-10000" r="-327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4033242" y="5072390"/>
                  <a:ext cx="4960000"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𝑥</m:t>
                                </m:r>
                              </m:e>
                            </m:acc>
                          </m:e>
                          <m:sub>
                            <m:r>
                              <a:rPr lang="en-US" altLang="zh-CN" b="0" i="1" dirty="0" smtClean="0">
                                <a:latin typeface="Cambria Math" panose="02040503050406030204" pitchFamily="18" charset="0"/>
                                <a:cs typeface="Times New Roman" panose="02020603050405020304" pitchFamily="18" charset="0"/>
                              </a:rPr>
                              <m:t>𝑡</m:t>
                            </m:r>
                          </m:sub>
                        </m:sSub>
                        <m:r>
                          <a:rPr lang="en-US" altLang="zh-CN" i="1" dirty="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sin</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r>
                              <a:rPr lang="en-US" altLang="zh-CN" b="0" i="1" dirty="0" smtClean="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i="1"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e>
                        </m:func>
                        <m:r>
                          <a:rPr lang="en-US" altLang="zh-CN" b="0" i="0" dirty="0" smtClean="0">
                            <a:latin typeface="Cambria Math" panose="02040503050406030204" pitchFamily="18" charset="0"/>
                            <a:cs typeface="Times New Roman" panose="02020603050405020304" pitchFamily="18" charset="0"/>
                          </a:rPr>
                          <m:t> </m:t>
                        </m:r>
                        <m:sSub>
                          <m:sSubPr>
                            <m:ctrlPr>
                              <a:rPr lang="en-US" altLang="zh-CN" i="1" dirty="0">
                                <a:latin typeface="Cambria Math" panose="02040503050406030204" pitchFamily="18" charset="0"/>
                                <a:cs typeface="Times New Roman" panose="02020603050405020304" pitchFamily="18" charset="0"/>
                              </a:rPr>
                            </m:ctrlPr>
                          </m:sSubPr>
                          <m:e>
                            <m:acc>
                              <m:accPr>
                                <m:chr m:val="⃗"/>
                                <m:ctrlPr>
                                  <a:rPr lang="en-US" altLang="zh-CN" i="1" dirty="0">
                                    <a:latin typeface="Cambria Math" panose="02040503050406030204" pitchFamily="18" charset="0"/>
                                    <a:cs typeface="Times New Roman" panose="02020603050405020304" pitchFamily="18" charset="0"/>
                                  </a:rPr>
                                </m:ctrlPr>
                              </m:accPr>
                              <m:e>
                                <m:r>
                                  <a:rPr lang="en-US" altLang="zh-CN" i="1" dirty="0">
                                    <a:latin typeface="Cambria Math" panose="02040503050406030204" pitchFamily="18" charset="0"/>
                                    <a:cs typeface="Times New Roman" panose="02020603050405020304" pitchFamily="18" charset="0"/>
                                  </a:rPr>
                                  <m:t>𝑦</m:t>
                                </m:r>
                              </m:e>
                            </m:acc>
                          </m:e>
                          <m:sub>
                            <m:r>
                              <a:rPr lang="en-US" altLang="zh-CN" b="0" i="1" dirty="0" smtClean="0">
                                <a:latin typeface="Cambria Math" panose="02040503050406030204" pitchFamily="18" charset="0"/>
                                <a:cs typeface="Times New Roman" panose="02020603050405020304" pitchFamily="18" charset="0"/>
                              </a:rPr>
                              <m:t>𝑡</m:t>
                            </m:r>
                          </m:sub>
                        </m:sSub>
                        <m:r>
                          <a:rPr lang="en-US" altLang="zh-CN" i="1" dirty="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m:t>
                        </m:r>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𝒙</m:t>
                            </m:r>
                          </m:e>
                        </m:acc>
                        <m:func>
                          <m:funcPr>
                            <m:ctrlPr>
                              <a:rPr lang="en-US" altLang="zh-CN" i="1" dirty="0">
                                <a:latin typeface="Cambria Math" panose="02040503050406030204" pitchFamily="18" charset="0"/>
                                <a:cs typeface="Times New Roman" panose="02020603050405020304" pitchFamily="18" charset="0"/>
                              </a:rPr>
                            </m:ctrlPr>
                          </m:funcPr>
                          <m:fName>
                            <m:r>
                              <m:rPr>
                                <m:sty m:val="p"/>
                              </m:rPr>
                              <a:rPr lang="en-US" altLang="zh-CN" dirty="0">
                                <a:latin typeface="Cambria Math" panose="02040503050406030204" pitchFamily="18" charset="0"/>
                                <a:cs typeface="Times New Roman" panose="02020603050405020304" pitchFamily="18" charset="0"/>
                              </a:rPr>
                              <m:t>cos</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r>
                              <a:rPr lang="en-US" altLang="zh-CN" i="1" dirty="0">
                                <a:latin typeface="Cambria Math" panose="02040503050406030204" pitchFamily="18" charset="0"/>
                                <a:cs typeface="Times New Roman" panose="02020603050405020304" pitchFamily="18" charset="0"/>
                              </a:rPr>
                              <m:t>+</m:t>
                            </m:r>
                          </m:e>
                        </m:func>
                        <m:acc>
                          <m:accPr>
                            <m:chr m:val="̂"/>
                            <m:ctrlPr>
                              <a:rPr lang="en-US" altLang="zh-CN" i="1" dirty="0">
                                <a:latin typeface="Cambria Math" panose="02040503050406030204" pitchFamily="18" charset="0"/>
                                <a:cs typeface="Times New Roman" panose="02020603050405020304" pitchFamily="18" charset="0"/>
                              </a:rPr>
                            </m:ctrlPr>
                          </m:accPr>
                          <m:e>
                            <m:r>
                              <a:rPr lang="en-US" altLang="zh-CN" b="1" i="1" dirty="0">
                                <a:latin typeface="Cambria Math" panose="02040503050406030204" pitchFamily="18" charset="0"/>
                                <a:cs typeface="Times New Roman" panose="02020603050405020304" pitchFamily="18" charset="0"/>
                              </a:rPr>
                              <m:t>𝒛</m:t>
                            </m:r>
                          </m:e>
                        </m:acc>
                        <m:func>
                          <m:funcPr>
                            <m:ctrlPr>
                              <a:rPr lang="en-US" altLang="zh-CN" i="1" dirty="0">
                                <a:latin typeface="Cambria Math" panose="02040503050406030204" pitchFamily="18" charset="0"/>
                                <a:cs typeface="Times New Roman" panose="02020603050405020304" pitchFamily="18" charset="0"/>
                              </a:rPr>
                            </m:ctrlPr>
                          </m:funcPr>
                          <m:fName>
                            <m:r>
                              <a:rPr lang="en-US" altLang="zh-CN" i="1" dirty="0">
                                <a:latin typeface="Cambria Math" panose="02040503050406030204" pitchFamily="18" charset="0"/>
                                <a:cs typeface="Times New Roman" panose="02020603050405020304" pitchFamily="18" charset="0"/>
                              </a:rPr>
                              <m:t>𝑠𝑖𝑛</m:t>
                            </m:r>
                          </m:fName>
                          <m:e>
                            <m:sSub>
                              <m:sSubPr>
                                <m:ctrlPr>
                                  <a:rPr lang="en-US" altLang="zh-CN" i="1" dirty="0">
                                    <a:latin typeface="Cambria Math" panose="02040503050406030204" pitchFamily="18" charset="0"/>
                                    <a:cs typeface="Times New Roman" panose="02020603050405020304" pitchFamily="18" charset="0"/>
                                  </a:rPr>
                                </m:ctrlPr>
                              </m:sSubPr>
                              <m:e>
                                <m:r>
                                  <a:rPr lang="zh-CN" altLang="en-US" i="1" dirty="0">
                                    <a:latin typeface="Cambria Math" panose="02040503050406030204" pitchFamily="18" charset="0"/>
                                    <a:cs typeface="Times New Roman" panose="02020603050405020304" pitchFamily="18" charset="0"/>
                                  </a:rPr>
                                  <m:t>𝜃</m:t>
                                </m:r>
                              </m:e>
                              <m:sub>
                                <m:r>
                                  <a:rPr lang="en-US" altLang="zh-CN" b="0" i="1" dirty="0" smtClean="0">
                                    <a:latin typeface="Cambria Math" panose="02040503050406030204" pitchFamily="18" charset="0"/>
                                    <a:cs typeface="Times New Roman" panose="02020603050405020304" pitchFamily="18" charset="0"/>
                                  </a:rPr>
                                  <m:t>𝑡</m:t>
                                </m:r>
                              </m:sub>
                            </m:sSub>
                          </m:e>
                        </m:func>
                      </m:oMath>
                    </m:oMathPara>
                  </a14:m>
                  <a:endParaRPr lang="en-US" dirty="0">
                    <a:latin typeface="Times New Roman" panose="02020603050405020304" pitchFamily="18" charset="0"/>
                    <a:cs typeface="Times New Roman" panose="02020603050405020304" pitchFamily="18" charset="0"/>
                  </a:endParaRPr>
                </a:p>
              </p:txBody>
            </p:sp>
          </mc:Choice>
          <mc:Fallback>
            <p:sp>
              <p:nvSpPr>
                <p:cNvPr id="29" name="矩形 28"/>
                <p:cNvSpPr>
                  <a:spLocks noRot="1" noChangeAspect="1" noMove="1" noResize="1" noEditPoints="1" noAdjustHandles="1" noChangeArrowheads="1" noChangeShapeType="1" noTextEdit="1"/>
                </p:cNvSpPr>
                <p:nvPr/>
              </p:nvSpPr>
              <p:spPr>
                <a:xfrm>
                  <a:off x="4033242" y="5072390"/>
                  <a:ext cx="4960000" cy="369332"/>
                </a:xfrm>
                <a:prstGeom prst="rect">
                  <a:avLst/>
                </a:prstGeom>
                <a:blipFill>
                  <a:blip r:embed="rId10"/>
                  <a:stretch>
                    <a:fillRect t="-21311" b="-8197"/>
                  </a:stretch>
                </a:blipFill>
              </p:spPr>
              <p:txBody>
                <a:bodyPr/>
                <a:lstStyle/>
                <a:p>
                  <a:r>
                    <a:rPr lang="en-US">
                      <a:noFill/>
                    </a:rPr>
                    <a:t> </a:t>
                  </a:r>
                </a:p>
              </p:txBody>
            </p:sp>
          </mc:Fallback>
        </mc:AlternateContent>
        <p:grpSp>
          <p:nvGrpSpPr>
            <p:cNvPr id="66" name="组合 65"/>
            <p:cNvGrpSpPr/>
            <p:nvPr/>
          </p:nvGrpSpPr>
          <p:grpSpPr>
            <a:xfrm>
              <a:off x="3334271" y="5842697"/>
              <a:ext cx="4983011" cy="842168"/>
              <a:chOff x="-2417382" y="5026526"/>
              <a:chExt cx="4983011" cy="842168"/>
            </a:xfrm>
          </p:grpSpPr>
          <p:pic>
            <p:nvPicPr>
              <p:cNvPr id="69" name="Picture 4"/>
              <p:cNvPicPr>
                <a:picLocks noChangeAspect="1" noChangeArrowheads="1"/>
              </p:cNvPicPr>
              <p:nvPr/>
            </p:nvPicPr>
            <p:blipFill rotWithShape="1">
              <a:blip r:embed="rId11" cstate="print"/>
              <a:srcRect l="32072" t="69377" r="12600" b="20940"/>
              <a:stretch/>
            </p:blipFill>
            <p:spPr bwMode="auto">
              <a:xfrm>
                <a:off x="-1902961" y="5405898"/>
                <a:ext cx="2209848" cy="339030"/>
              </a:xfrm>
              <a:prstGeom prst="rect">
                <a:avLst/>
              </a:prstGeom>
              <a:noFill/>
              <a:ln w="9525">
                <a:noFill/>
                <a:miter lim="800000"/>
                <a:headEnd/>
                <a:tailEnd/>
              </a:ln>
            </p:spPr>
          </p:pic>
          <p:pic>
            <p:nvPicPr>
              <p:cNvPr id="70" name="Picture 4"/>
              <p:cNvPicPr>
                <a:picLocks noChangeAspect="1" noChangeArrowheads="1"/>
              </p:cNvPicPr>
              <p:nvPr/>
            </p:nvPicPr>
            <p:blipFill rotWithShape="1">
              <a:blip r:embed="rId11" cstate="print">
                <a:clrChange>
                  <a:clrFrom>
                    <a:srgbClr val="FFFFFF"/>
                  </a:clrFrom>
                  <a:clrTo>
                    <a:srgbClr val="FFFFFF">
                      <a:alpha val="0"/>
                    </a:srgbClr>
                  </a:clrTo>
                </a:clrChange>
              </a:blip>
              <a:srcRect l="43119" t="78789"/>
              <a:stretch/>
            </p:blipFill>
            <p:spPr bwMode="auto">
              <a:xfrm>
                <a:off x="195838" y="5094071"/>
                <a:ext cx="2369791" cy="774623"/>
              </a:xfrm>
              <a:prstGeom prst="rect">
                <a:avLst/>
              </a:prstGeom>
              <a:noFill/>
              <a:ln w="9525">
                <a:noFill/>
                <a:miter lim="800000"/>
                <a:headEnd/>
                <a:tailEnd/>
              </a:ln>
            </p:spPr>
          </p:pic>
          <p:sp>
            <p:nvSpPr>
              <p:cNvPr id="71" name="左大括号 70"/>
              <p:cNvSpPr/>
              <p:nvPr/>
            </p:nvSpPr>
            <p:spPr>
              <a:xfrm>
                <a:off x="-2417382" y="5026526"/>
                <a:ext cx="135405" cy="549831"/>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4" name="组合 73"/>
            <p:cNvGrpSpPr/>
            <p:nvPr/>
          </p:nvGrpSpPr>
          <p:grpSpPr>
            <a:xfrm>
              <a:off x="107504" y="5606555"/>
              <a:ext cx="2280456" cy="1144926"/>
              <a:chOff x="6456437" y="5541910"/>
              <a:chExt cx="2280456" cy="1144926"/>
            </a:xfrm>
          </p:grpSpPr>
          <p:grpSp>
            <p:nvGrpSpPr>
              <p:cNvPr id="75" name="组合 74"/>
              <p:cNvGrpSpPr/>
              <p:nvPr/>
            </p:nvGrpSpPr>
            <p:grpSpPr>
              <a:xfrm>
                <a:off x="6456437" y="5541910"/>
                <a:ext cx="2078498" cy="785973"/>
                <a:chOff x="4287924" y="5334374"/>
                <a:chExt cx="2078498" cy="785973"/>
              </a:xfrm>
            </p:grpSpPr>
            <p:pic>
              <p:nvPicPr>
                <p:cNvPr id="78" name="Picture 4"/>
                <p:cNvPicPr>
                  <a:picLocks noChangeAspect="1" noChangeArrowheads="1"/>
                </p:cNvPicPr>
                <p:nvPr/>
              </p:nvPicPr>
              <p:blipFill rotWithShape="1">
                <a:blip r:embed="rId11" cstate="print"/>
                <a:srcRect l="22476" t="24752" r="29389" b="65391"/>
                <a:stretch/>
              </p:blipFill>
              <p:spPr bwMode="auto">
                <a:xfrm>
                  <a:off x="4443873" y="5334374"/>
                  <a:ext cx="1922549" cy="345088"/>
                </a:xfrm>
                <a:prstGeom prst="rect">
                  <a:avLst/>
                </a:prstGeom>
                <a:noFill/>
                <a:ln w="9525">
                  <a:noFill/>
                  <a:miter lim="800000"/>
                  <a:headEnd/>
                  <a:tailEnd/>
                </a:ln>
              </p:spPr>
            </p:pic>
            <p:sp>
              <p:nvSpPr>
                <p:cNvPr id="80" name="左大括号 79"/>
                <p:cNvSpPr/>
                <p:nvPr/>
              </p:nvSpPr>
              <p:spPr>
                <a:xfrm>
                  <a:off x="4287924" y="5454327"/>
                  <a:ext cx="110019" cy="666020"/>
                </a:xfrm>
                <a:prstGeom prst="leftBrace">
                  <a:avLst>
                    <a:gd name="adj1" fmla="val 4221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6" name="Picture 4"/>
              <p:cNvPicPr>
                <a:picLocks noChangeAspect="1" noChangeArrowheads="1"/>
              </p:cNvPicPr>
              <p:nvPr/>
            </p:nvPicPr>
            <p:blipFill rotWithShape="1">
              <a:blip r:embed="rId11" cstate="print"/>
              <a:srcRect l="22476" t="49455" r="24634" b="31224"/>
              <a:stretch/>
            </p:blipFill>
            <p:spPr bwMode="auto">
              <a:xfrm>
                <a:off x="6624438" y="6010422"/>
                <a:ext cx="2112455" cy="676414"/>
              </a:xfrm>
              <a:prstGeom prst="rect">
                <a:avLst/>
              </a:prstGeom>
              <a:noFill/>
              <a:ln w="9525">
                <a:noFill/>
                <a:miter lim="800000"/>
                <a:headEnd/>
                <a:tailEnd/>
              </a:ln>
            </p:spPr>
          </p:pic>
        </p:grpSp>
        <p:grpSp>
          <p:nvGrpSpPr>
            <p:cNvPr id="9" name="组合 8"/>
            <p:cNvGrpSpPr/>
            <p:nvPr/>
          </p:nvGrpSpPr>
          <p:grpSpPr>
            <a:xfrm>
              <a:off x="3469676" y="5666617"/>
              <a:ext cx="3132994" cy="360040"/>
              <a:chOff x="2865271" y="5666617"/>
              <a:chExt cx="3132994" cy="360040"/>
            </a:xfrm>
          </p:grpSpPr>
          <p:pic>
            <p:nvPicPr>
              <p:cNvPr id="82" name="Picture 4"/>
              <p:cNvPicPr>
                <a:picLocks noChangeAspect="1" noChangeArrowheads="1"/>
              </p:cNvPicPr>
              <p:nvPr/>
            </p:nvPicPr>
            <p:blipFill rotWithShape="1">
              <a:blip r:embed="rId11" cstate="print"/>
              <a:srcRect l="22476" t="24752" r="60410" b="65391"/>
              <a:stretch/>
            </p:blipFill>
            <p:spPr bwMode="auto">
              <a:xfrm>
                <a:off x="2865271" y="5670153"/>
                <a:ext cx="683558" cy="345088"/>
              </a:xfrm>
              <a:prstGeom prst="rect">
                <a:avLst/>
              </a:prstGeom>
              <a:noFill/>
              <a:ln w="9525">
                <a:noFill/>
                <a:miter lim="800000"/>
                <a:headEnd/>
                <a:tailEnd/>
              </a:ln>
            </p:spPr>
          </p:pic>
          <p:pic>
            <p:nvPicPr>
              <p:cNvPr id="83" name="Picture 4"/>
              <p:cNvPicPr>
                <a:picLocks noChangeAspect="1" noChangeArrowheads="1"/>
              </p:cNvPicPr>
              <p:nvPr/>
            </p:nvPicPr>
            <p:blipFill rotWithShape="1">
              <a:blip r:embed="rId11" cstate="print"/>
              <a:srcRect l="38673" t="37031" b="52685"/>
              <a:stretch/>
            </p:blipFill>
            <p:spPr bwMode="auto">
              <a:xfrm>
                <a:off x="3548829" y="5666617"/>
                <a:ext cx="2449436" cy="360040"/>
              </a:xfrm>
              <a:prstGeom prst="rect">
                <a:avLst/>
              </a:prstGeom>
              <a:noFill/>
              <a:ln w="9525">
                <a:noFill/>
                <a:miter lim="800000"/>
                <a:headEnd/>
                <a:tailEnd/>
              </a:ln>
            </p:spPr>
          </p:pic>
        </p:grpSp>
        <p:pic>
          <p:nvPicPr>
            <p:cNvPr id="84" name="Picture 4"/>
            <p:cNvPicPr>
              <a:picLocks noChangeAspect="1" noChangeArrowheads="1"/>
            </p:cNvPicPr>
            <p:nvPr/>
          </p:nvPicPr>
          <p:blipFill rotWithShape="1">
            <a:blip r:embed="rId11" cstate="print"/>
            <a:srcRect l="22476" t="52127" r="67955" b="31224"/>
            <a:stretch/>
          </p:blipFill>
          <p:spPr bwMode="auto">
            <a:xfrm>
              <a:off x="3489838" y="6168632"/>
              <a:ext cx="382180" cy="582849"/>
            </a:xfrm>
            <a:prstGeom prst="rect">
              <a:avLst/>
            </a:prstGeom>
            <a:noFill/>
            <a:ln w="9525">
              <a:noFill/>
              <a:miter lim="800000"/>
              <a:headEnd/>
              <a:tailEnd/>
            </a:ln>
          </p:spPr>
        </p:pic>
        <p:sp>
          <p:nvSpPr>
            <p:cNvPr id="85" name="TextBox 7"/>
            <p:cNvSpPr txBox="1"/>
            <p:nvPr/>
          </p:nvSpPr>
          <p:spPr>
            <a:xfrm>
              <a:off x="-34117" y="5023818"/>
              <a:ext cx="1985352" cy="400110"/>
            </a:xfrm>
            <a:prstGeom prst="rect">
              <a:avLst/>
            </a:prstGeom>
            <a:noFill/>
          </p:spPr>
          <p:txBody>
            <a:bodyPr wrap="none" rtlCol="0">
              <a:spAutoFit/>
            </a:bodyPr>
            <a:lstStyle/>
            <a:p>
              <a:r>
                <a:rPr lang="en-US" sz="2000" i="1" dirty="0" smtClean="0">
                  <a:solidFill>
                    <a:schemeClr val="accent1"/>
                  </a:solidFill>
                </a:rPr>
                <a:t>Transmitted </a:t>
              </a:r>
              <a:r>
                <a:rPr lang="en-US" sz="2000" i="1" dirty="0">
                  <a:solidFill>
                    <a:schemeClr val="accent1"/>
                  </a:solidFill>
                </a:rPr>
                <a:t>Wave</a:t>
              </a:r>
            </a:p>
          </p:txBody>
        </p:sp>
      </p:grpSp>
      <p:sp>
        <p:nvSpPr>
          <p:cNvPr id="86" name="矩形 85"/>
          <p:cNvSpPr/>
          <p:nvPr/>
        </p:nvSpPr>
        <p:spPr>
          <a:xfrm>
            <a:off x="4500615" y="570733"/>
            <a:ext cx="4630343" cy="646331"/>
          </a:xfrm>
          <a:prstGeom prst="rect">
            <a:avLst/>
          </a:prstGeom>
          <a:solidFill>
            <a:schemeClr val="accent6">
              <a:lumMod val="20000"/>
              <a:lumOff val="80000"/>
            </a:schemeClr>
          </a:solidFill>
        </p:spPr>
        <p:txBody>
          <a:bodyPr wrap="square">
            <a:spAutoFit/>
          </a:bodyPr>
          <a:lstStyle/>
          <a:p>
            <a:pPr>
              <a:lnSpc>
                <a:spcPct val="150000"/>
              </a:lnSpc>
            </a:pPr>
            <a:r>
              <a:rPr lang="en-US" altLang="zh-CN" sz="2400" dirty="0" smtClean="0">
                <a:latin typeface="Gill Sans MT" panose="020B0502020104020203" pitchFamily="34" charset="0"/>
                <a:cs typeface="Times New Roman" panose="02020603050405020304" pitchFamily="18" charset="0"/>
              </a:rPr>
              <a:t>Substitute vectors into expressions</a:t>
            </a:r>
            <a:endParaRPr lang="en-US" sz="2400" dirty="0">
              <a:latin typeface="Gill Sans MT" panose="020B0502020104020203" pitchFamily="34" charset="0"/>
              <a:cs typeface="Times New Roman" panose="02020603050405020304" pitchFamily="18" charset="0"/>
            </a:endParaRPr>
          </a:p>
        </p:txBody>
      </p:sp>
      <p:sp>
        <p:nvSpPr>
          <p:cNvPr id="87" name="右箭头 86"/>
          <p:cNvSpPr/>
          <p:nvPr/>
        </p:nvSpPr>
        <p:spPr>
          <a:xfrm>
            <a:off x="2518521" y="5974178"/>
            <a:ext cx="662133" cy="28686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9881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766048" cy="990600"/>
          </a:xfrm>
        </p:spPr>
        <p:txBody>
          <a:bodyPr>
            <a:noAutofit/>
          </a:bodyPr>
          <a:lstStyle/>
          <a:p>
            <a:r>
              <a:rPr lang="en-US" sz="3200" dirty="0"/>
              <a:t>Perpendicular </a:t>
            </a:r>
            <a:br>
              <a:rPr lang="en-US" sz="3200" dirty="0"/>
            </a:br>
            <a:r>
              <a:rPr lang="en-US" sz="3200" dirty="0"/>
              <a:t>Polarization</a:t>
            </a:r>
          </a:p>
        </p:txBody>
      </p:sp>
      <p:sp>
        <p:nvSpPr>
          <p:cNvPr id="7" name="TextBox 6"/>
          <p:cNvSpPr txBox="1"/>
          <p:nvPr/>
        </p:nvSpPr>
        <p:spPr>
          <a:xfrm>
            <a:off x="0" y="4038600"/>
            <a:ext cx="184666" cy="400110"/>
          </a:xfrm>
          <a:prstGeom prst="rect">
            <a:avLst/>
          </a:prstGeom>
          <a:noFill/>
        </p:spPr>
        <p:txBody>
          <a:bodyPr wrap="none" rtlCol="0">
            <a:spAutoFit/>
          </a:bodyPr>
          <a:lstStyle/>
          <a:p>
            <a:r>
              <a:rPr lang="en-US" sz="2000" dirty="0"/>
              <a:t> </a:t>
            </a:r>
          </a:p>
        </p:txBody>
      </p:sp>
      <p:sp>
        <p:nvSpPr>
          <p:cNvPr id="8" name="TextBox 7"/>
          <p:cNvSpPr txBox="1"/>
          <p:nvPr/>
        </p:nvSpPr>
        <p:spPr>
          <a:xfrm>
            <a:off x="152400" y="3657600"/>
            <a:ext cx="184666" cy="400110"/>
          </a:xfrm>
          <a:prstGeom prst="rect">
            <a:avLst/>
          </a:prstGeom>
          <a:noFill/>
        </p:spPr>
        <p:txBody>
          <a:bodyPr wrap="none" rtlCol="0">
            <a:spAutoFit/>
          </a:bodyPr>
          <a:lstStyle/>
          <a:p>
            <a:r>
              <a:rPr lang="en-US" sz="2000" i="1" dirty="0">
                <a:solidFill>
                  <a:schemeClr val="accent1"/>
                </a:solidFill>
              </a:rPr>
              <a:t> </a:t>
            </a:r>
          </a:p>
        </p:txBody>
      </p:sp>
      <p:sp>
        <p:nvSpPr>
          <p:cNvPr id="10" name="TextBox 9"/>
          <p:cNvSpPr txBox="1"/>
          <p:nvPr/>
        </p:nvSpPr>
        <p:spPr>
          <a:xfrm>
            <a:off x="228600" y="5791200"/>
            <a:ext cx="184666" cy="369332"/>
          </a:xfrm>
          <a:prstGeom prst="rect">
            <a:avLst/>
          </a:prstGeom>
          <a:noFill/>
        </p:spPr>
        <p:txBody>
          <a:bodyPr wrap="none" rtlCol="0">
            <a:spAutoFit/>
          </a:bodyPr>
          <a:lstStyle/>
          <a:p>
            <a:r>
              <a:rPr lang="en-US" dirty="0">
                <a:solidFill>
                  <a:srgbClr val="FF0000"/>
                </a:solidFill>
              </a:rPr>
              <a:t> </a:t>
            </a:r>
          </a:p>
        </p:txBody>
      </p:sp>
      <p:sp>
        <p:nvSpPr>
          <p:cNvPr id="12" name="TextBox 11"/>
          <p:cNvSpPr txBox="1"/>
          <p:nvPr/>
        </p:nvSpPr>
        <p:spPr>
          <a:xfrm>
            <a:off x="4114800" y="4648200"/>
            <a:ext cx="184666" cy="369332"/>
          </a:xfrm>
          <a:prstGeom prst="rect">
            <a:avLst/>
          </a:prstGeom>
          <a:noFill/>
        </p:spPr>
        <p:txBody>
          <a:bodyPr wrap="none" rtlCol="0">
            <a:spAutoFit/>
          </a:bodyPr>
          <a:lstStyle/>
          <a:p>
            <a:r>
              <a:rPr lang="en-US" dirty="0">
                <a:solidFill>
                  <a:srgbClr val="FF0000"/>
                </a:solidFill>
              </a:rPr>
              <a:t> </a:t>
            </a:r>
          </a:p>
        </p:txBody>
      </p:sp>
      <p:pic>
        <p:nvPicPr>
          <p:cNvPr id="15" name="Picture 14" descr="blank.tiff"/>
          <p:cNvPicPr>
            <a:picLocks noChangeAspect="1"/>
          </p:cNvPicPr>
          <p:nvPr/>
        </p:nvPicPr>
        <p:blipFill>
          <a:blip r:embed="rId2" cstate="print"/>
          <a:stretch>
            <a:fillRect/>
          </a:stretch>
        </p:blipFill>
        <p:spPr>
          <a:xfrm>
            <a:off x="6477000" y="4038600"/>
            <a:ext cx="2209800" cy="533400"/>
          </a:xfrm>
          <a:prstGeom prst="rect">
            <a:avLst/>
          </a:prstGeom>
        </p:spPr>
      </p:pic>
      <p:pic>
        <p:nvPicPr>
          <p:cNvPr id="19" name="Picture 18" descr="blank.tiff"/>
          <p:cNvPicPr>
            <a:picLocks noChangeAspect="1"/>
          </p:cNvPicPr>
          <p:nvPr/>
        </p:nvPicPr>
        <p:blipFill>
          <a:blip r:embed="rId2" cstate="print"/>
          <a:stretch>
            <a:fillRect/>
          </a:stretch>
        </p:blipFill>
        <p:spPr>
          <a:xfrm>
            <a:off x="2895600" y="4114799"/>
            <a:ext cx="1981200" cy="381001"/>
          </a:xfrm>
          <a:prstGeom prst="rect">
            <a:avLst/>
          </a:prstGeom>
        </p:spPr>
      </p:pic>
      <p:cxnSp>
        <p:nvCxnSpPr>
          <p:cNvPr id="21" name="Straight Connector 20"/>
          <p:cNvCxnSpPr/>
          <p:nvPr/>
        </p:nvCxnSpPr>
        <p:spPr>
          <a:xfrm rot="5400000">
            <a:off x="3353594" y="5257006"/>
            <a:ext cx="27432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3338" y="4278868"/>
            <a:ext cx="2500254" cy="400110"/>
          </a:xfrm>
          <a:prstGeom prst="rect">
            <a:avLst/>
          </a:prstGeom>
          <a:noFill/>
        </p:spPr>
        <p:txBody>
          <a:bodyPr wrap="none" rtlCol="0">
            <a:spAutoFit/>
          </a:bodyPr>
          <a:lstStyle/>
          <a:p>
            <a:r>
              <a:rPr lang="en-US" sz="2000" dirty="0">
                <a:solidFill>
                  <a:schemeClr val="accent1"/>
                </a:solidFill>
              </a:rPr>
              <a:t>Tangential </a:t>
            </a:r>
            <a:r>
              <a:rPr lang="en-US" sz="2000" i="1" dirty="0">
                <a:solidFill>
                  <a:schemeClr val="accent1"/>
                </a:solidFill>
              </a:rPr>
              <a:t>E</a:t>
            </a:r>
            <a:r>
              <a:rPr lang="en-US" sz="2000" dirty="0">
                <a:solidFill>
                  <a:schemeClr val="accent1"/>
                </a:solidFill>
              </a:rPr>
              <a:t> continuous</a:t>
            </a:r>
          </a:p>
        </p:txBody>
      </p:sp>
      <p:sp>
        <p:nvSpPr>
          <p:cNvPr id="23" name="TextBox 22"/>
          <p:cNvSpPr txBox="1"/>
          <p:nvPr/>
        </p:nvSpPr>
        <p:spPr>
          <a:xfrm>
            <a:off x="4855783" y="4038600"/>
            <a:ext cx="2307017" cy="646331"/>
          </a:xfrm>
          <a:prstGeom prst="rect">
            <a:avLst/>
          </a:prstGeom>
          <a:noFill/>
        </p:spPr>
        <p:txBody>
          <a:bodyPr wrap="none" rtlCol="0">
            <a:spAutoFit/>
          </a:bodyPr>
          <a:lstStyle/>
          <a:p>
            <a:r>
              <a:rPr lang="en-US" dirty="0">
                <a:solidFill>
                  <a:schemeClr val="accent1"/>
                </a:solidFill>
              </a:rPr>
              <a:t>Tangential </a:t>
            </a:r>
            <a:r>
              <a:rPr lang="en-US" i="1" dirty="0">
                <a:solidFill>
                  <a:schemeClr val="accent1"/>
                </a:solidFill>
              </a:rPr>
              <a:t>H</a:t>
            </a:r>
            <a:r>
              <a:rPr lang="en-US" dirty="0">
                <a:solidFill>
                  <a:schemeClr val="accent1"/>
                </a:solidFill>
              </a:rPr>
              <a:t> continuous</a:t>
            </a:r>
          </a:p>
          <a:p>
            <a:endParaRPr lang="en-US" dirty="0"/>
          </a:p>
        </p:txBody>
      </p:sp>
      <p:pic>
        <p:nvPicPr>
          <p:cNvPr id="24" name="Picture 2"/>
          <p:cNvPicPr>
            <a:picLocks noChangeAspect="1" noChangeArrowheads="1"/>
          </p:cNvPicPr>
          <p:nvPr/>
        </p:nvPicPr>
        <p:blipFill>
          <a:blip r:embed="rId3" cstate="print"/>
          <a:srcRect/>
          <a:stretch>
            <a:fillRect/>
          </a:stretch>
        </p:blipFill>
        <p:spPr bwMode="auto">
          <a:xfrm>
            <a:off x="2362200" y="-1"/>
            <a:ext cx="6781800" cy="4146703"/>
          </a:xfrm>
          <a:prstGeom prst="rect">
            <a:avLst/>
          </a:prstGeom>
          <a:noFill/>
          <a:ln w="9525">
            <a:noFill/>
            <a:miter lim="800000"/>
            <a:headEnd/>
            <a:tailEnd/>
          </a:ln>
        </p:spPr>
      </p:pic>
      <p:pic>
        <p:nvPicPr>
          <p:cNvPr id="27650" name="Picture 2"/>
          <p:cNvPicPr>
            <a:picLocks noChangeAspect="1" noChangeArrowheads="1"/>
          </p:cNvPicPr>
          <p:nvPr/>
        </p:nvPicPr>
        <p:blipFill>
          <a:blip r:embed="rId4" cstate="print"/>
          <a:srcRect/>
          <a:stretch>
            <a:fillRect/>
          </a:stretch>
        </p:blipFill>
        <p:spPr bwMode="auto">
          <a:xfrm>
            <a:off x="33338" y="4724130"/>
            <a:ext cx="2844560" cy="533670"/>
          </a:xfrm>
          <a:prstGeom prst="rect">
            <a:avLst/>
          </a:prstGeom>
          <a:noFill/>
          <a:ln w="9525">
            <a:noFill/>
            <a:miter lim="800000"/>
            <a:headEnd/>
            <a:tailEnd/>
          </a:ln>
        </p:spPr>
      </p:pic>
      <p:pic>
        <p:nvPicPr>
          <p:cNvPr id="27651" name="Picture 3"/>
          <p:cNvPicPr>
            <a:picLocks noChangeAspect="1" noChangeArrowheads="1"/>
          </p:cNvPicPr>
          <p:nvPr/>
        </p:nvPicPr>
        <p:blipFill>
          <a:blip r:embed="rId5" cstate="print"/>
          <a:srcRect/>
          <a:stretch>
            <a:fillRect/>
          </a:stretch>
        </p:blipFill>
        <p:spPr bwMode="auto">
          <a:xfrm>
            <a:off x="58738" y="5688718"/>
            <a:ext cx="4513262" cy="407282"/>
          </a:xfrm>
          <a:prstGeom prst="rect">
            <a:avLst/>
          </a:prstGeom>
          <a:noFill/>
          <a:ln w="9525">
            <a:noFill/>
            <a:miter lim="800000"/>
            <a:headEnd/>
            <a:tailEnd/>
          </a:ln>
        </p:spPr>
      </p:pic>
      <p:pic>
        <p:nvPicPr>
          <p:cNvPr id="27652" name="Picture 4"/>
          <p:cNvPicPr>
            <a:picLocks noChangeAspect="1" noChangeArrowheads="1"/>
          </p:cNvPicPr>
          <p:nvPr/>
        </p:nvPicPr>
        <p:blipFill>
          <a:blip r:embed="rId6" cstate="print"/>
          <a:srcRect/>
          <a:stretch>
            <a:fillRect/>
          </a:stretch>
        </p:blipFill>
        <p:spPr bwMode="auto">
          <a:xfrm>
            <a:off x="4769678" y="4419600"/>
            <a:ext cx="4152348" cy="2438400"/>
          </a:xfrm>
          <a:prstGeom prst="rect">
            <a:avLst/>
          </a:prstGeom>
          <a:noFill/>
          <a:ln w="9525">
            <a:noFill/>
            <a:miter lim="800000"/>
            <a:headEnd/>
            <a:tailEnd/>
          </a:ln>
        </p:spPr>
      </p:pic>
      <p:sp>
        <p:nvSpPr>
          <p:cNvPr id="17" name="TextBox 16"/>
          <p:cNvSpPr txBox="1"/>
          <p:nvPr/>
        </p:nvSpPr>
        <p:spPr>
          <a:xfrm>
            <a:off x="7143768" y="4000504"/>
            <a:ext cx="1785950" cy="369332"/>
          </a:xfrm>
          <a:prstGeom prst="rect">
            <a:avLst/>
          </a:prstGeom>
          <a:noFill/>
        </p:spPr>
        <p:txBody>
          <a:bodyPr wrap="square" rtlCol="0">
            <a:spAutoFit/>
          </a:bodyPr>
          <a:lstStyle/>
          <a:p>
            <a:r>
              <a:rPr lang="en-US" altLang="zh-CN" i="1" dirty="0" err="1"/>
              <a:t>H</a:t>
            </a:r>
            <a:r>
              <a:rPr lang="en-US" altLang="zh-CN" i="1" baseline="-25000" dirty="0" err="1"/>
              <a:t>x</a:t>
            </a:r>
            <a:r>
              <a:rPr lang="en-US" altLang="zh-CN" dirty="0"/>
              <a:t> is tangential </a:t>
            </a:r>
            <a:r>
              <a:rPr lang="en-US" altLang="zh-CN" i="1" dirty="0"/>
              <a:t>H</a:t>
            </a:r>
            <a:endParaRPr lang="zh-CN" altLang="en-US" i="1" dirty="0"/>
          </a:p>
        </p:txBody>
      </p:sp>
      <p:sp>
        <p:nvSpPr>
          <p:cNvPr id="3" name="灯片编号占位符 2">
            <a:extLst>
              <a:ext uri="{FF2B5EF4-FFF2-40B4-BE49-F238E27FC236}">
                <a16:creationId xmlns:a16="http://schemas.microsoft.com/office/drawing/2014/main" id="{BE22EA63-DABC-4264-8F3B-EC41B5A4172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34</a:t>
            </a:fld>
            <a:endParaRPr lang="en-US"/>
          </a:p>
        </p:txBody>
      </p:sp>
      <p:sp>
        <p:nvSpPr>
          <p:cNvPr id="20" name="矩形 19"/>
          <p:cNvSpPr/>
          <p:nvPr/>
        </p:nvSpPr>
        <p:spPr>
          <a:xfrm>
            <a:off x="184667" y="1808152"/>
            <a:ext cx="1507014" cy="646331"/>
          </a:xfrm>
          <a:prstGeom prst="rect">
            <a:avLst/>
          </a:prstGeom>
          <a:solidFill>
            <a:schemeClr val="accent6">
              <a:lumMod val="20000"/>
              <a:lumOff val="80000"/>
            </a:schemeClr>
          </a:solidFill>
        </p:spPr>
        <p:txBody>
          <a:bodyPr wrap="square">
            <a:spAutoFit/>
          </a:bodyPr>
          <a:lstStyle/>
          <a:p>
            <a:pPr>
              <a:lnSpc>
                <a:spcPct val="150000"/>
              </a:lnSpc>
            </a:pPr>
            <a:r>
              <a:rPr lang="en-US" altLang="zh-CN" sz="2400" dirty="0" smtClean="0">
                <a:latin typeface="Gill Sans MT" panose="020B0502020104020203" pitchFamily="34" charset="0"/>
                <a:cs typeface="Times New Roman" panose="02020603050405020304" pitchFamily="18" charset="0"/>
              </a:rPr>
              <a:t>Apply B.C.</a:t>
            </a:r>
            <a:endParaRPr lang="en-US" sz="2400" dirty="0">
              <a:latin typeface="Gill Sans MT" panose="020B0502020104020203" pitchFamily="34" charset="0"/>
              <a:cs typeface="Times New Roman" panose="02020603050405020304" pitchFamily="18" charset="0"/>
            </a:endParaRPr>
          </a:p>
        </p:txBody>
      </p:sp>
      <p:sp>
        <p:nvSpPr>
          <p:cNvPr id="25" name="矩形 24"/>
          <p:cNvSpPr/>
          <p:nvPr/>
        </p:nvSpPr>
        <p:spPr>
          <a:xfrm>
            <a:off x="163323" y="6174117"/>
            <a:ext cx="2810065" cy="553998"/>
          </a:xfrm>
          <a:prstGeom prst="rect">
            <a:avLst/>
          </a:prstGeom>
          <a:solidFill>
            <a:schemeClr val="accent6">
              <a:lumMod val="20000"/>
              <a:lumOff val="80000"/>
            </a:schemeClr>
          </a:solidFill>
        </p:spPr>
        <p:txBody>
          <a:bodyPr wrap="square">
            <a:spAutoFit/>
          </a:bodyPr>
          <a:lstStyle/>
          <a:p>
            <a:pPr>
              <a:lnSpc>
                <a:spcPct val="150000"/>
              </a:lnSpc>
            </a:pPr>
            <a:r>
              <a:rPr lang="en-US" altLang="zh-CN" sz="2000" dirty="0" smtClean="0">
                <a:latin typeface="Gill Sans MT" panose="020B0502020104020203" pitchFamily="34" charset="0"/>
                <a:cs typeface="Times New Roman" panose="02020603050405020304" pitchFamily="18" charset="0"/>
              </a:rPr>
              <a:t>Tangential: y components</a:t>
            </a:r>
            <a:endParaRPr lang="en-US" sz="2000" dirty="0">
              <a:latin typeface="Gill Sans MT" panose="020B0502020104020203" pitchFamily="34" charset="0"/>
              <a:cs typeface="Times New Roman" panose="02020603050405020304" pitchFamily="18" charset="0"/>
            </a:endParaRPr>
          </a:p>
        </p:txBody>
      </p:sp>
      <p:sp>
        <p:nvSpPr>
          <p:cNvPr id="26" name="矩形 25"/>
          <p:cNvSpPr/>
          <p:nvPr/>
        </p:nvSpPr>
        <p:spPr>
          <a:xfrm>
            <a:off x="5257982" y="4980801"/>
            <a:ext cx="2810065" cy="553998"/>
          </a:xfrm>
          <a:prstGeom prst="rect">
            <a:avLst/>
          </a:prstGeom>
          <a:solidFill>
            <a:schemeClr val="accent6">
              <a:lumMod val="20000"/>
              <a:lumOff val="80000"/>
            </a:schemeClr>
          </a:solidFill>
        </p:spPr>
        <p:txBody>
          <a:bodyPr wrap="square">
            <a:spAutoFit/>
          </a:bodyPr>
          <a:lstStyle/>
          <a:p>
            <a:pPr>
              <a:lnSpc>
                <a:spcPct val="150000"/>
              </a:lnSpc>
            </a:pPr>
            <a:r>
              <a:rPr lang="en-US" altLang="zh-CN" sz="2000" dirty="0" smtClean="0">
                <a:latin typeface="Gill Sans MT" panose="020B0502020104020203" pitchFamily="34" charset="0"/>
                <a:cs typeface="Times New Roman" panose="02020603050405020304" pitchFamily="18" charset="0"/>
              </a:rPr>
              <a:t>Tangential: x components</a:t>
            </a:r>
            <a:endParaRPr lang="en-US" sz="2000" dirty="0">
              <a:latin typeface="Gill Sans MT" panose="020B0502020104020203"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of Boundary Equations</a:t>
            </a:r>
          </a:p>
        </p:txBody>
      </p:sp>
      <p:sp>
        <p:nvSpPr>
          <p:cNvPr id="6" name="TextBox 5"/>
          <p:cNvSpPr txBox="1"/>
          <p:nvPr/>
        </p:nvSpPr>
        <p:spPr>
          <a:xfrm>
            <a:off x="76200" y="2494035"/>
            <a:ext cx="5995998" cy="400110"/>
          </a:xfrm>
          <a:prstGeom prst="rect">
            <a:avLst/>
          </a:prstGeom>
          <a:noFill/>
        </p:spPr>
        <p:txBody>
          <a:bodyPr wrap="square" rtlCol="0">
            <a:spAutoFit/>
          </a:bodyPr>
          <a:lstStyle/>
          <a:p>
            <a:r>
              <a:rPr lang="en-US" sz="2000" dirty="0">
                <a:solidFill>
                  <a:srgbClr val="C00000"/>
                </a:solidFill>
              </a:rPr>
              <a:t>1. Exponents have to be equal for all values of </a:t>
            </a:r>
            <a:r>
              <a:rPr lang="en-US" sz="2000" i="1" dirty="0">
                <a:solidFill>
                  <a:srgbClr val="C00000"/>
                </a:solidFill>
              </a:rPr>
              <a:t>x</a:t>
            </a:r>
            <a:r>
              <a:rPr lang="en-US" sz="2000" dirty="0">
                <a:solidFill>
                  <a:srgbClr val="C00000"/>
                </a:solidFill>
              </a:rPr>
              <a:t>.  Hence,</a:t>
            </a:r>
          </a:p>
        </p:txBody>
      </p:sp>
      <p:sp>
        <p:nvSpPr>
          <p:cNvPr id="7" name="TextBox 6"/>
          <p:cNvSpPr txBox="1"/>
          <p:nvPr/>
        </p:nvSpPr>
        <p:spPr>
          <a:xfrm>
            <a:off x="108819" y="4532539"/>
            <a:ext cx="4463181" cy="400110"/>
          </a:xfrm>
          <a:prstGeom prst="rect">
            <a:avLst/>
          </a:prstGeom>
          <a:noFill/>
        </p:spPr>
        <p:txBody>
          <a:bodyPr wrap="none" rtlCol="0">
            <a:spAutoFit/>
          </a:bodyPr>
          <a:lstStyle/>
          <a:p>
            <a:r>
              <a:rPr lang="en-US" sz="2000" dirty="0">
                <a:solidFill>
                  <a:srgbClr val="C00000"/>
                </a:solidFill>
              </a:rPr>
              <a:t>2. Consequently, remaining terms become</a:t>
            </a:r>
          </a:p>
        </p:txBody>
      </p:sp>
      <p:sp>
        <p:nvSpPr>
          <p:cNvPr id="10" name="TextBox 9"/>
          <p:cNvSpPr txBox="1"/>
          <p:nvPr/>
        </p:nvSpPr>
        <p:spPr>
          <a:xfrm>
            <a:off x="4876800" y="3864122"/>
            <a:ext cx="4114800" cy="707886"/>
          </a:xfrm>
          <a:prstGeom prst="rect">
            <a:avLst/>
          </a:prstGeom>
          <a:noFill/>
        </p:spPr>
        <p:txBody>
          <a:bodyPr wrap="square" rtlCol="0">
            <a:spAutoFit/>
          </a:bodyPr>
          <a:lstStyle/>
          <a:p>
            <a:r>
              <a:rPr lang="en-US" sz="2000" dirty="0">
                <a:solidFill>
                  <a:srgbClr val="C00000"/>
                </a:solidFill>
              </a:rPr>
              <a:t>3. Solution gives expressions for reflection and transmission coefficients:</a:t>
            </a:r>
          </a:p>
        </p:txBody>
      </p:sp>
      <p:pic>
        <p:nvPicPr>
          <p:cNvPr id="28674" name="Picture 2"/>
          <p:cNvPicPr>
            <a:picLocks noGrp="1" noChangeAspect="1" noChangeArrowheads="1"/>
          </p:cNvPicPr>
          <p:nvPr>
            <p:ph sz="quarter" idx="1"/>
          </p:nvPr>
        </p:nvPicPr>
        <p:blipFill>
          <a:blip r:embed="rId2" cstate="print"/>
          <a:srcRect/>
          <a:stretch>
            <a:fillRect/>
          </a:stretch>
        </p:blipFill>
        <p:spPr bwMode="auto">
          <a:xfrm>
            <a:off x="304801" y="3173690"/>
            <a:ext cx="3886200" cy="398983"/>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152400" y="4989739"/>
            <a:ext cx="4405311" cy="1296781"/>
          </a:xfrm>
          <a:prstGeom prst="rect">
            <a:avLst/>
          </a:prstGeom>
          <a:noFill/>
          <a:ln w="9525">
            <a:noFill/>
            <a:miter lim="800000"/>
            <a:headEnd/>
            <a:tailEnd/>
          </a:ln>
        </p:spPr>
      </p:pic>
      <p:pic>
        <p:nvPicPr>
          <p:cNvPr id="28676" name="Picture 4"/>
          <p:cNvPicPr>
            <a:picLocks noChangeAspect="1" noChangeArrowheads="1"/>
          </p:cNvPicPr>
          <p:nvPr/>
        </p:nvPicPr>
        <p:blipFill>
          <a:blip r:embed="rId4" cstate="print"/>
          <a:srcRect/>
          <a:stretch>
            <a:fillRect/>
          </a:stretch>
        </p:blipFill>
        <p:spPr bwMode="auto">
          <a:xfrm>
            <a:off x="4953000" y="4572008"/>
            <a:ext cx="3904084" cy="1649139"/>
          </a:xfrm>
          <a:prstGeom prst="rect">
            <a:avLst/>
          </a:prstGeom>
          <a:noFill/>
          <a:ln w="9525">
            <a:noFill/>
            <a:miter lim="800000"/>
            <a:headEnd/>
            <a:tailEnd/>
          </a:ln>
        </p:spPr>
      </p:pic>
      <p:pic>
        <p:nvPicPr>
          <p:cNvPr id="28677" name="Picture 5"/>
          <p:cNvPicPr>
            <a:picLocks noChangeAspect="1" noChangeArrowheads="1"/>
          </p:cNvPicPr>
          <p:nvPr/>
        </p:nvPicPr>
        <p:blipFill>
          <a:blip r:embed="rId5" cstate="print"/>
          <a:srcRect/>
          <a:stretch>
            <a:fillRect/>
          </a:stretch>
        </p:blipFill>
        <p:spPr bwMode="auto">
          <a:xfrm>
            <a:off x="5105400" y="6353183"/>
            <a:ext cx="1981198" cy="450505"/>
          </a:xfrm>
          <a:prstGeom prst="rect">
            <a:avLst/>
          </a:prstGeom>
          <a:noFill/>
          <a:ln w="9525">
            <a:noFill/>
            <a:miter lim="800000"/>
            <a:headEnd/>
            <a:tailEnd/>
          </a:ln>
        </p:spPr>
      </p:pic>
      <p:sp>
        <p:nvSpPr>
          <p:cNvPr id="3" name="Right Arrow 2"/>
          <p:cNvSpPr/>
          <p:nvPr/>
        </p:nvSpPr>
        <p:spPr>
          <a:xfrm>
            <a:off x="4557711" y="3256035"/>
            <a:ext cx="1538289" cy="2286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rotWithShape="1">
          <a:blip r:embed="rId6" cstate="print"/>
          <a:srcRect l="10748" t="4637" r="68691" b="62035"/>
          <a:stretch/>
        </p:blipFill>
        <p:spPr bwMode="auto">
          <a:xfrm>
            <a:off x="6324600" y="2557466"/>
            <a:ext cx="1676400" cy="1371600"/>
          </a:xfrm>
          <a:prstGeom prst="rect">
            <a:avLst/>
          </a:prstGeom>
          <a:noFill/>
          <a:ln w="9525">
            <a:noFill/>
            <a:miter lim="800000"/>
            <a:headEnd/>
            <a:tailEnd/>
          </a:ln>
        </p:spPr>
      </p:pic>
      <p:pic>
        <p:nvPicPr>
          <p:cNvPr id="12" name="Picture 3"/>
          <p:cNvPicPr>
            <a:picLocks noChangeAspect="1" noChangeArrowheads="1"/>
          </p:cNvPicPr>
          <p:nvPr/>
        </p:nvPicPr>
        <p:blipFill>
          <a:blip r:embed="rId7" cstate="print"/>
          <a:srcRect/>
          <a:stretch>
            <a:fillRect/>
          </a:stretch>
        </p:blipFill>
        <p:spPr bwMode="auto">
          <a:xfrm>
            <a:off x="142844" y="1714488"/>
            <a:ext cx="4513262" cy="407282"/>
          </a:xfrm>
          <a:prstGeom prst="rect">
            <a:avLst/>
          </a:prstGeom>
          <a:noFill/>
          <a:ln w="9525">
            <a:solidFill>
              <a:srgbClr val="FF0000"/>
            </a:solidFill>
            <a:miter lim="800000"/>
            <a:headEnd/>
            <a:tailEnd/>
          </a:ln>
        </p:spPr>
      </p:pic>
      <p:pic>
        <p:nvPicPr>
          <p:cNvPr id="13" name="Picture 4"/>
          <p:cNvPicPr>
            <a:picLocks noChangeAspect="1" noChangeArrowheads="1"/>
          </p:cNvPicPr>
          <p:nvPr/>
        </p:nvPicPr>
        <p:blipFill>
          <a:blip r:embed="rId8" cstate="print"/>
          <a:srcRect t="49805"/>
          <a:stretch>
            <a:fillRect/>
          </a:stretch>
        </p:blipFill>
        <p:spPr bwMode="auto">
          <a:xfrm>
            <a:off x="4857752" y="1204914"/>
            <a:ext cx="4152348" cy="1223954"/>
          </a:xfrm>
          <a:prstGeom prst="rect">
            <a:avLst/>
          </a:prstGeom>
          <a:noFill/>
          <a:ln w="9525">
            <a:solidFill>
              <a:srgbClr val="FF0000"/>
            </a:solidFill>
            <a:miter lim="800000"/>
            <a:headEnd/>
            <a:tailEnd/>
          </a:ln>
        </p:spPr>
      </p:pic>
      <p:sp>
        <p:nvSpPr>
          <p:cNvPr id="4" name="灯片编号占位符 3">
            <a:extLst>
              <a:ext uri="{FF2B5EF4-FFF2-40B4-BE49-F238E27FC236}">
                <a16:creationId xmlns:a16="http://schemas.microsoft.com/office/drawing/2014/main" id="{52A14CEE-D18E-44C4-ACD1-269B83B7E91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35</a:t>
            </a:fld>
            <a:endParaRPr lang="en-US"/>
          </a:p>
        </p:txBody>
      </p:sp>
      <p:sp>
        <p:nvSpPr>
          <p:cNvPr id="15" name="矩形 14"/>
          <p:cNvSpPr/>
          <p:nvPr/>
        </p:nvSpPr>
        <p:spPr>
          <a:xfrm>
            <a:off x="152400" y="3760164"/>
            <a:ext cx="3129309" cy="553998"/>
          </a:xfrm>
          <a:prstGeom prst="rect">
            <a:avLst/>
          </a:prstGeom>
          <a:solidFill>
            <a:schemeClr val="accent6">
              <a:lumMod val="20000"/>
              <a:lumOff val="80000"/>
            </a:schemeClr>
          </a:solidFill>
        </p:spPr>
        <p:txBody>
          <a:bodyPr wrap="square">
            <a:spAutoFit/>
          </a:bodyPr>
          <a:lstStyle/>
          <a:p>
            <a:pPr>
              <a:lnSpc>
                <a:spcPct val="150000"/>
              </a:lnSpc>
            </a:pPr>
            <a:r>
              <a:rPr lang="en-US" altLang="zh-CN" sz="2000" dirty="0" smtClean="0">
                <a:latin typeface="Gill Sans MT" panose="020B0502020104020203" pitchFamily="34" charset="0"/>
                <a:cs typeface="Times New Roman" panose="02020603050405020304" pitchFamily="18" charset="0"/>
              </a:rPr>
              <a:t>Phase Matching Condition</a:t>
            </a:r>
            <a:endParaRPr lang="en-US" sz="2000" dirty="0">
              <a:latin typeface="Gill Sans MT" panose="020B0502020104020203"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674"/>
                                        </p:tgtEl>
                                        <p:attrNameLst>
                                          <p:attrName>style.visibility</p:attrName>
                                        </p:attrNameLst>
                                      </p:cBhvr>
                                      <p:to>
                                        <p:strVal val="visible"/>
                                      </p:to>
                                    </p:set>
                                    <p:anim calcmode="lin" valueType="num">
                                      <p:cBhvr additive="base">
                                        <p:cTn id="11" dur="500" fill="hold"/>
                                        <p:tgtEl>
                                          <p:spTgt spid="28674"/>
                                        </p:tgtEl>
                                        <p:attrNameLst>
                                          <p:attrName>ppt_x</p:attrName>
                                        </p:attrNameLst>
                                      </p:cBhvr>
                                      <p:tavLst>
                                        <p:tav tm="0">
                                          <p:val>
                                            <p:strVal val="#ppt_x"/>
                                          </p:val>
                                        </p:tav>
                                        <p:tav tm="100000">
                                          <p:val>
                                            <p:strVal val="#ppt_x"/>
                                          </p:val>
                                        </p:tav>
                                      </p:tavLst>
                                    </p:anim>
                                    <p:anim calcmode="lin" valueType="num">
                                      <p:cBhvr additive="base">
                                        <p:cTn id="12" dur="500" fill="hold"/>
                                        <p:tgtEl>
                                          <p:spTgt spid="286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675"/>
                                        </p:tgtEl>
                                        <p:attrNameLst>
                                          <p:attrName>style.visibility</p:attrName>
                                        </p:attrNameLst>
                                      </p:cBhvr>
                                      <p:to>
                                        <p:strVal val="visible"/>
                                      </p:to>
                                    </p:set>
                                    <p:anim calcmode="lin" valueType="num">
                                      <p:cBhvr additive="base">
                                        <p:cTn id="31" dur="500" fill="hold"/>
                                        <p:tgtEl>
                                          <p:spTgt spid="28675"/>
                                        </p:tgtEl>
                                        <p:attrNameLst>
                                          <p:attrName>ppt_x</p:attrName>
                                        </p:attrNameLst>
                                      </p:cBhvr>
                                      <p:tavLst>
                                        <p:tav tm="0">
                                          <p:val>
                                            <p:strVal val="#ppt_x"/>
                                          </p:val>
                                        </p:tav>
                                        <p:tav tm="100000">
                                          <p:val>
                                            <p:strVal val="#ppt_x"/>
                                          </p:val>
                                        </p:tav>
                                      </p:tavLst>
                                    </p:anim>
                                    <p:anim calcmode="lin" valueType="num">
                                      <p:cBhvr additive="base">
                                        <p:cTn id="32" dur="500" fill="hold"/>
                                        <p:tgtEl>
                                          <p:spTgt spid="2867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676"/>
                                        </p:tgtEl>
                                        <p:attrNameLst>
                                          <p:attrName>style.visibility</p:attrName>
                                        </p:attrNameLst>
                                      </p:cBhvr>
                                      <p:to>
                                        <p:strVal val="visible"/>
                                      </p:to>
                                    </p:set>
                                    <p:anim calcmode="lin" valueType="num">
                                      <p:cBhvr additive="base">
                                        <p:cTn id="41" dur="500" fill="hold"/>
                                        <p:tgtEl>
                                          <p:spTgt spid="28676"/>
                                        </p:tgtEl>
                                        <p:attrNameLst>
                                          <p:attrName>ppt_x</p:attrName>
                                        </p:attrNameLst>
                                      </p:cBhvr>
                                      <p:tavLst>
                                        <p:tav tm="0">
                                          <p:val>
                                            <p:strVal val="#ppt_x"/>
                                          </p:val>
                                        </p:tav>
                                        <p:tav tm="100000">
                                          <p:val>
                                            <p:strVal val="#ppt_x"/>
                                          </p:val>
                                        </p:tav>
                                      </p:tavLst>
                                    </p:anim>
                                    <p:anim calcmode="lin" valueType="num">
                                      <p:cBhvr additive="base">
                                        <p:cTn id="42" dur="500" fill="hold"/>
                                        <p:tgtEl>
                                          <p:spTgt spid="2867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677"/>
                                        </p:tgtEl>
                                        <p:attrNameLst>
                                          <p:attrName>style.visibility</p:attrName>
                                        </p:attrNameLst>
                                      </p:cBhvr>
                                      <p:to>
                                        <p:strVal val="visible"/>
                                      </p:to>
                                    </p:set>
                                    <p:anim calcmode="lin" valueType="num">
                                      <p:cBhvr additive="base">
                                        <p:cTn id="45" dur="500" fill="hold"/>
                                        <p:tgtEl>
                                          <p:spTgt spid="28677"/>
                                        </p:tgtEl>
                                        <p:attrNameLst>
                                          <p:attrName>ppt_x</p:attrName>
                                        </p:attrNameLst>
                                      </p:cBhvr>
                                      <p:tavLst>
                                        <p:tav tm="0">
                                          <p:val>
                                            <p:strVal val="#ppt_x"/>
                                          </p:val>
                                        </p:tav>
                                        <p:tav tm="100000">
                                          <p:val>
                                            <p:strVal val="#ppt_x"/>
                                          </p:val>
                                        </p:tav>
                                      </p:tavLst>
                                    </p:anim>
                                    <p:anim calcmode="lin" valueType="num">
                                      <p:cBhvr additive="base">
                                        <p:cTn id="46"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2"/>
          <p:cNvPicPr>
            <a:picLocks noGrp="1" noChangeAspect="1" noChangeArrowheads="1"/>
          </p:cNvPicPr>
          <p:nvPr>
            <p:ph sz="quarter" idx="1"/>
          </p:nvPr>
        </p:nvPicPr>
        <p:blipFill>
          <a:blip r:embed="rId2" cstate="print"/>
          <a:srcRect/>
          <a:stretch>
            <a:fillRect/>
          </a:stretch>
        </p:blipFill>
        <p:spPr bwMode="auto">
          <a:xfrm>
            <a:off x="0" y="228600"/>
            <a:ext cx="6885963" cy="5715000"/>
          </a:xfrm>
          <a:prstGeom prst="rect">
            <a:avLst/>
          </a:prstGeom>
          <a:noFill/>
          <a:ln w="9525">
            <a:noFill/>
            <a:miter lim="800000"/>
            <a:headEnd/>
            <a:tailEnd/>
          </a:ln>
        </p:spPr>
      </p:pic>
      <p:sp>
        <p:nvSpPr>
          <p:cNvPr id="5" name="TextBox 4"/>
          <p:cNvSpPr txBox="1"/>
          <p:nvPr/>
        </p:nvSpPr>
        <p:spPr>
          <a:xfrm>
            <a:off x="7696200" y="60198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5FB45DC6-1F19-4F9D-BEB6-5BE645BB273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cstate="print"/>
          <a:srcRect/>
          <a:stretch>
            <a:fillRect/>
          </a:stretch>
        </p:blipFill>
        <p:spPr bwMode="auto">
          <a:xfrm>
            <a:off x="0" y="914400"/>
            <a:ext cx="4800599" cy="3588998"/>
          </a:xfrm>
          <a:prstGeom prst="rect">
            <a:avLst/>
          </a:prstGeom>
          <a:noFill/>
          <a:ln w="9525">
            <a:noFill/>
            <a:miter lim="800000"/>
            <a:headEnd/>
            <a:tailEnd/>
          </a:ln>
        </p:spPr>
      </p:pic>
      <p:pic>
        <p:nvPicPr>
          <p:cNvPr id="29700" name="Picture 4"/>
          <p:cNvPicPr>
            <a:picLocks noChangeAspect="1" noChangeArrowheads="1"/>
          </p:cNvPicPr>
          <p:nvPr/>
        </p:nvPicPr>
        <p:blipFill>
          <a:blip r:embed="rId3" cstate="print"/>
          <a:srcRect/>
          <a:stretch>
            <a:fillRect/>
          </a:stretch>
        </p:blipFill>
        <p:spPr bwMode="auto">
          <a:xfrm>
            <a:off x="4800600" y="3657600"/>
            <a:ext cx="4343400" cy="2971800"/>
          </a:xfrm>
          <a:prstGeom prst="rect">
            <a:avLst/>
          </a:prstGeom>
          <a:noFill/>
          <a:ln w="9525">
            <a:noFill/>
            <a:miter lim="800000"/>
            <a:headEnd/>
            <a:tailEnd/>
          </a:ln>
        </p:spPr>
      </p:pic>
      <p:sp>
        <p:nvSpPr>
          <p:cNvPr id="6" name="TextBox 5"/>
          <p:cNvSpPr txBox="1"/>
          <p:nvPr/>
        </p:nvSpPr>
        <p:spPr>
          <a:xfrm>
            <a:off x="609600" y="152400"/>
            <a:ext cx="3373640" cy="584776"/>
          </a:xfrm>
          <a:prstGeom prst="rect">
            <a:avLst/>
          </a:prstGeom>
          <a:noFill/>
        </p:spPr>
        <p:txBody>
          <a:bodyPr wrap="none" rtlCol="0">
            <a:spAutoFit/>
          </a:bodyPr>
          <a:lstStyle/>
          <a:p>
            <a:r>
              <a:rPr lang="en-US" sz="3200" dirty="0">
                <a:solidFill>
                  <a:schemeClr val="tx2"/>
                </a:solidFill>
              </a:rPr>
              <a:t>Example 8-6 (cont.)</a:t>
            </a:r>
          </a:p>
        </p:txBody>
      </p:sp>
      <p:sp>
        <p:nvSpPr>
          <p:cNvPr id="7" name="TextBox 6"/>
          <p:cNvSpPr txBox="1"/>
          <p:nvPr/>
        </p:nvSpPr>
        <p:spPr>
          <a:xfrm>
            <a:off x="84582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23604CB2-E2C0-465B-AE7D-C64FEA889A3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4300928" y="11668"/>
            <a:ext cx="184666" cy="369332"/>
          </a:xfrm>
          <a:prstGeom prst="rect">
            <a:avLst/>
          </a:prstGeom>
          <a:noFill/>
        </p:spPr>
        <p:txBody>
          <a:bodyPr wrap="none" rtlCol="0">
            <a:spAutoFit/>
          </a:bodyPr>
          <a:lstStyle/>
          <a:p>
            <a:r>
              <a:rPr lang="en-US" dirty="0"/>
              <a:t> </a:t>
            </a:r>
          </a:p>
        </p:txBody>
      </p:sp>
      <p:pic>
        <p:nvPicPr>
          <p:cNvPr id="30723" name="Picture 3"/>
          <p:cNvPicPr>
            <a:picLocks noChangeAspect="1" noChangeArrowheads="1"/>
          </p:cNvPicPr>
          <p:nvPr/>
        </p:nvPicPr>
        <p:blipFill>
          <a:blip r:embed="rId2" cstate="print"/>
          <a:srcRect/>
          <a:stretch>
            <a:fillRect/>
          </a:stretch>
        </p:blipFill>
        <p:spPr bwMode="auto">
          <a:xfrm>
            <a:off x="-1" y="685800"/>
            <a:ext cx="4176083" cy="3733800"/>
          </a:xfrm>
          <a:prstGeom prst="rect">
            <a:avLst/>
          </a:prstGeom>
          <a:noFill/>
          <a:ln w="9525">
            <a:noFill/>
            <a:miter lim="800000"/>
            <a:headEnd/>
            <a:tailEnd/>
          </a:ln>
        </p:spPr>
      </p:pic>
      <p:pic>
        <p:nvPicPr>
          <p:cNvPr id="30724" name="Picture 4"/>
          <p:cNvPicPr>
            <a:picLocks noChangeAspect="1" noChangeArrowheads="1"/>
          </p:cNvPicPr>
          <p:nvPr/>
        </p:nvPicPr>
        <p:blipFill>
          <a:blip r:embed="rId3" cstate="print"/>
          <a:srcRect/>
          <a:stretch>
            <a:fillRect/>
          </a:stretch>
        </p:blipFill>
        <p:spPr bwMode="auto">
          <a:xfrm>
            <a:off x="4210049" y="2743200"/>
            <a:ext cx="4933951" cy="4038600"/>
          </a:xfrm>
          <a:prstGeom prst="rect">
            <a:avLst/>
          </a:prstGeom>
          <a:noFill/>
          <a:ln w="9525">
            <a:noFill/>
            <a:miter lim="800000"/>
            <a:headEnd/>
            <a:tailEnd/>
          </a:ln>
        </p:spPr>
      </p:pic>
      <p:sp>
        <p:nvSpPr>
          <p:cNvPr id="8" name="TextBox 7"/>
          <p:cNvSpPr txBox="1"/>
          <p:nvPr/>
        </p:nvSpPr>
        <p:spPr>
          <a:xfrm>
            <a:off x="685800" y="76200"/>
            <a:ext cx="3373640" cy="584776"/>
          </a:xfrm>
          <a:prstGeom prst="rect">
            <a:avLst/>
          </a:prstGeom>
          <a:noFill/>
        </p:spPr>
        <p:txBody>
          <a:bodyPr wrap="none" rtlCol="0">
            <a:spAutoFit/>
          </a:bodyPr>
          <a:lstStyle/>
          <a:p>
            <a:r>
              <a:rPr lang="en-US" sz="3200" dirty="0">
                <a:solidFill>
                  <a:srgbClr val="1F497D"/>
                </a:solidFill>
              </a:rPr>
              <a:t>Example 8-6 (cont.)</a:t>
            </a:r>
          </a:p>
        </p:txBody>
      </p:sp>
      <p:sp>
        <p:nvSpPr>
          <p:cNvPr id="9" name="TextBox 8"/>
          <p:cNvSpPr txBox="1"/>
          <p:nvPr/>
        </p:nvSpPr>
        <p:spPr>
          <a:xfrm>
            <a:off x="8001000" y="64770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8D7688C1-5C84-441F-850B-48D27315615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4343400" y="0"/>
            <a:ext cx="184666" cy="369332"/>
          </a:xfrm>
          <a:prstGeom prst="rect">
            <a:avLst/>
          </a:prstGeom>
          <a:noFill/>
        </p:spPr>
        <p:txBody>
          <a:bodyPr wrap="none" rtlCol="0">
            <a:spAutoFit/>
          </a:bodyPr>
          <a:lstStyle/>
          <a:p>
            <a:r>
              <a:rPr lang="en-US" dirty="0"/>
              <a:t> </a:t>
            </a:r>
          </a:p>
        </p:txBody>
      </p:sp>
      <p:sp>
        <p:nvSpPr>
          <p:cNvPr id="13" name="TextBox 12"/>
          <p:cNvSpPr txBox="1"/>
          <p:nvPr/>
        </p:nvSpPr>
        <p:spPr>
          <a:xfrm>
            <a:off x="76200" y="4343400"/>
            <a:ext cx="184666" cy="369332"/>
          </a:xfrm>
          <a:prstGeom prst="rect">
            <a:avLst/>
          </a:prstGeom>
          <a:noFill/>
        </p:spPr>
        <p:txBody>
          <a:bodyPr wrap="none" rtlCol="0">
            <a:spAutoFit/>
          </a:bodyPr>
          <a:lstStyle/>
          <a:p>
            <a:r>
              <a:rPr lang="en-US" dirty="0">
                <a:solidFill>
                  <a:srgbClr val="FF0000"/>
                </a:solidFill>
              </a:rPr>
              <a:t> </a:t>
            </a:r>
          </a:p>
        </p:txBody>
      </p:sp>
      <p:pic>
        <p:nvPicPr>
          <p:cNvPr id="31746" name="Picture 2"/>
          <p:cNvPicPr>
            <a:picLocks noChangeAspect="1" noChangeArrowheads="1"/>
          </p:cNvPicPr>
          <p:nvPr/>
        </p:nvPicPr>
        <p:blipFill>
          <a:blip r:embed="rId2" cstate="print"/>
          <a:srcRect/>
          <a:stretch>
            <a:fillRect/>
          </a:stretch>
        </p:blipFill>
        <p:spPr bwMode="auto">
          <a:xfrm>
            <a:off x="228600" y="1447800"/>
            <a:ext cx="6324600" cy="2737186"/>
          </a:xfrm>
          <a:prstGeom prst="rect">
            <a:avLst/>
          </a:prstGeom>
          <a:noFill/>
          <a:ln w="9525">
            <a:noFill/>
            <a:miter lim="800000"/>
            <a:headEnd/>
            <a:tailEnd/>
          </a:ln>
        </p:spPr>
      </p:pic>
      <p:pic>
        <p:nvPicPr>
          <p:cNvPr id="31747" name="Picture 3"/>
          <p:cNvPicPr>
            <a:picLocks noChangeAspect="1" noChangeArrowheads="1"/>
          </p:cNvPicPr>
          <p:nvPr/>
        </p:nvPicPr>
        <p:blipFill>
          <a:blip r:embed="rId3" cstate="print"/>
          <a:srcRect b="59899"/>
          <a:stretch>
            <a:fillRect/>
          </a:stretch>
        </p:blipFill>
        <p:spPr bwMode="auto">
          <a:xfrm>
            <a:off x="152400" y="4572000"/>
            <a:ext cx="6400800" cy="2237050"/>
          </a:xfrm>
          <a:prstGeom prst="rect">
            <a:avLst/>
          </a:prstGeom>
          <a:noFill/>
          <a:ln w="9525">
            <a:noFill/>
            <a:miter lim="800000"/>
            <a:headEnd/>
            <a:tailEnd/>
          </a:ln>
        </p:spPr>
      </p:pic>
      <p:sp>
        <p:nvSpPr>
          <p:cNvPr id="9" name="TextBox 8"/>
          <p:cNvSpPr txBox="1"/>
          <p:nvPr/>
        </p:nvSpPr>
        <p:spPr>
          <a:xfrm>
            <a:off x="457200" y="152400"/>
            <a:ext cx="3373640" cy="584776"/>
          </a:xfrm>
          <a:prstGeom prst="rect">
            <a:avLst/>
          </a:prstGeom>
          <a:noFill/>
        </p:spPr>
        <p:txBody>
          <a:bodyPr wrap="none" rtlCol="0">
            <a:spAutoFit/>
          </a:bodyPr>
          <a:lstStyle/>
          <a:p>
            <a:r>
              <a:rPr lang="en-US" sz="3200" dirty="0">
                <a:solidFill>
                  <a:srgbClr val="1F497D"/>
                </a:solidFill>
              </a:rPr>
              <a:t>Example 8-6 (cont.)</a:t>
            </a:r>
          </a:p>
        </p:txBody>
      </p:sp>
      <p:sp>
        <p:nvSpPr>
          <p:cNvPr id="11" name="TextBox 10"/>
          <p:cNvSpPr txBox="1"/>
          <p:nvPr/>
        </p:nvSpPr>
        <p:spPr>
          <a:xfrm>
            <a:off x="7696200" y="60198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77B2056F-905D-4021-AD28-9F3DBE30ABF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Incidence</a:t>
            </a:r>
          </a:p>
        </p:txBody>
      </p:sp>
      <p:pic>
        <p:nvPicPr>
          <p:cNvPr id="5122" name="Picture 2"/>
          <p:cNvPicPr>
            <a:picLocks noGrp="1" noChangeAspect="1" noChangeArrowheads="1"/>
          </p:cNvPicPr>
          <p:nvPr>
            <p:ph sz="quarter" idx="1"/>
          </p:nvPr>
        </p:nvPicPr>
        <p:blipFill rotWithShape="1">
          <a:blip r:embed="rId3" cstate="print"/>
          <a:srcRect t="40021" b="11414"/>
          <a:stretch/>
        </p:blipFill>
        <p:spPr bwMode="auto">
          <a:xfrm>
            <a:off x="2195736" y="1628800"/>
            <a:ext cx="4320480" cy="2711856"/>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22EAD3FC-B905-4391-9AA4-8E855A4E89B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a:t>
            </a:fld>
            <a:endParaRPr lang="en-US"/>
          </a:p>
        </p:txBody>
      </p:sp>
      <p:sp>
        <p:nvSpPr>
          <p:cNvPr id="5" name="圆角矩形 4"/>
          <p:cNvSpPr/>
          <p:nvPr/>
        </p:nvSpPr>
        <p:spPr>
          <a:xfrm>
            <a:off x="190063" y="4437112"/>
            <a:ext cx="8702417" cy="2304256"/>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algn="just">
              <a:lnSpc>
                <a:spcPct val="150000"/>
              </a:lnSpc>
            </a:pPr>
            <a:r>
              <a:rPr lang="en-US" altLang="zh-CN" sz="1600" dirty="0" smtClean="0">
                <a:solidFill>
                  <a:schemeClr val="tx1"/>
                </a:solidFill>
                <a:latin typeface="Gill Sans MT" panose="020B0502020104020203" pitchFamily="34" charset="0"/>
              </a:rPr>
              <a:t>How to understand the word “</a:t>
            </a:r>
            <a:r>
              <a:rPr lang="en-US" altLang="zh-CN" sz="1600" b="1" dirty="0" smtClean="0">
                <a:solidFill>
                  <a:schemeClr val="tx1"/>
                </a:solidFill>
                <a:latin typeface="Gill Sans MT" panose="020B0502020104020203" pitchFamily="34" charset="0"/>
              </a:rPr>
              <a:t>boundary</a:t>
            </a:r>
            <a:r>
              <a:rPr lang="en-US" altLang="zh-CN" sz="1600" dirty="0" smtClean="0">
                <a:solidFill>
                  <a:schemeClr val="tx1"/>
                </a:solidFill>
                <a:latin typeface="Gill Sans MT" panose="020B0502020104020203" pitchFamily="34" charset="0"/>
              </a:rPr>
              <a:t>”?  </a:t>
            </a:r>
            <a:r>
              <a:rPr lang="zh-CN" altLang="en-US" sz="1600" dirty="0" smtClean="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CIC</a:t>
            </a:r>
            <a:r>
              <a:rPr lang="zh-CN" altLang="en-US" sz="1600" dirty="0" smtClean="0">
                <a:solidFill>
                  <a:schemeClr val="tx1"/>
                </a:solidFill>
                <a:latin typeface="Gill Sans MT" panose="020B0502020104020203" pitchFamily="34" charset="0"/>
              </a:rPr>
              <a:t>）</a:t>
            </a:r>
            <a:endParaRPr lang="en-US" altLang="zh-CN" sz="1600" dirty="0" smtClean="0">
              <a:solidFill>
                <a:schemeClr val="tx1"/>
              </a:solidFill>
              <a:latin typeface="Gill Sans MT" panose="020B0502020104020203" pitchFamily="34" charset="0"/>
            </a:endParaRP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physical </a:t>
            </a:r>
            <a:r>
              <a:rPr lang="en-US" altLang="zh-CN" sz="1600" u="sng" dirty="0" smtClean="0">
                <a:solidFill>
                  <a:srgbClr val="C00000"/>
                </a:solidFill>
                <a:latin typeface="Gill Sans MT" panose="020B0502020104020203" pitchFamily="34" charset="0"/>
              </a:rPr>
              <a:t>interface</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separates two different media</a:t>
            </a:r>
          </a:p>
          <a:p>
            <a:pPr marL="742950" lvl="1" indent="-285750" algn="just">
              <a:lnSpc>
                <a:spcPct val="150000"/>
              </a:lnSpc>
              <a:buFont typeface="Wingdings" panose="05000000000000000000" pitchFamily="2" charset="2"/>
              <a:buChar char="p"/>
            </a:pPr>
            <a:r>
              <a:rPr lang="en-US" altLang="zh-CN" sz="1600" dirty="0" smtClean="0">
                <a:solidFill>
                  <a:schemeClr val="tx1"/>
                </a:solidFill>
                <a:latin typeface="Gill Sans MT" panose="020B0502020104020203" pitchFamily="34" charset="0"/>
              </a:rPr>
              <a:t>example</a:t>
            </a:r>
            <a:r>
              <a:rPr lang="zh-CN" altLang="en-US" sz="1600" dirty="0" smtClean="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PEC, PMC, PML, ABC, IBC, RIS </a:t>
            </a:r>
            <a:r>
              <a:rPr lang="en-US" altLang="zh-CN" sz="1600" i="1" dirty="0" smtClean="0">
                <a:solidFill>
                  <a:schemeClr val="tx1"/>
                </a:solidFill>
                <a:latin typeface="Gill Sans MT" panose="020B0502020104020203" pitchFamily="34" charset="0"/>
              </a:rPr>
              <a:t>et. al </a:t>
            </a:r>
            <a:r>
              <a:rPr lang="en-US" altLang="zh-CN" sz="1600" dirty="0" smtClean="0">
                <a:solidFill>
                  <a:schemeClr val="tx1"/>
                </a:solidFill>
                <a:latin typeface="Gill Sans MT" panose="020B0502020104020203" pitchFamily="34" charset="0"/>
              </a:rPr>
              <a:t>(can you check what are they short for?)</a:t>
            </a: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mathematical </a:t>
            </a:r>
            <a:r>
              <a:rPr lang="en-US" altLang="zh-CN" sz="1600" u="sng" dirty="0" smtClean="0">
                <a:solidFill>
                  <a:srgbClr val="C00000"/>
                </a:solidFill>
                <a:latin typeface="Gill Sans MT" panose="020B0502020104020203" pitchFamily="34" charset="0"/>
              </a:rPr>
              <a:t>constraint</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narrows solution set to a given problem (example: |</a:t>
            </a:r>
            <a:r>
              <a:rPr lang="en-US" altLang="zh-CN" sz="1600" i="1" dirty="0" err="1" smtClean="0">
                <a:solidFill>
                  <a:schemeClr val="tx1"/>
                </a:solidFill>
                <a:latin typeface="Gill Sans MT" panose="020B0502020104020203" pitchFamily="34" charset="0"/>
              </a:rPr>
              <a:t>E</a:t>
            </a:r>
            <a:r>
              <a:rPr lang="en-US" altLang="zh-CN" sz="1600" baseline="-25000" dirty="0" err="1" smtClean="0">
                <a:solidFill>
                  <a:schemeClr val="tx1"/>
                </a:solidFill>
                <a:latin typeface="Gill Sans MT" panose="020B0502020104020203" pitchFamily="34" charset="0"/>
              </a:rPr>
              <a:t>tangential</a:t>
            </a:r>
            <a:r>
              <a:rPr lang="en-US" altLang="zh-CN" sz="1600" dirty="0">
                <a:solidFill>
                  <a:schemeClr val="tx1"/>
                </a:solidFill>
                <a:latin typeface="Gill Sans MT" panose="020B0502020104020203" pitchFamily="34" charset="0"/>
              </a:rPr>
              <a:t>|</a:t>
            </a:r>
            <a:r>
              <a:rPr lang="en-US" altLang="zh-CN" sz="1600" dirty="0" smtClean="0">
                <a:solidFill>
                  <a:schemeClr val="tx1"/>
                </a:solidFill>
                <a:latin typeface="Gill Sans MT" panose="020B0502020104020203" pitchFamily="34" charset="0"/>
              </a:rPr>
              <a:t>=0)</a:t>
            </a:r>
          </a:p>
          <a:p>
            <a:pPr marL="285750" indent="-285750" algn="just">
              <a:lnSpc>
                <a:spcPct val="150000"/>
              </a:lnSpc>
              <a:buFont typeface="Arial" panose="020B0604020202020204" pitchFamily="34" charset="0"/>
              <a:buChar char="•"/>
            </a:pPr>
            <a:r>
              <a:rPr lang="en-US" altLang="zh-CN" sz="1600" dirty="0" smtClean="0">
                <a:solidFill>
                  <a:srgbClr val="C00000"/>
                </a:solidFill>
                <a:latin typeface="Gill Sans MT" panose="020B0502020104020203" pitchFamily="34" charset="0"/>
              </a:rPr>
              <a:t>A compulsory </a:t>
            </a:r>
            <a:r>
              <a:rPr lang="en-US" altLang="zh-CN" sz="1600" u="sng" dirty="0" smtClean="0">
                <a:solidFill>
                  <a:srgbClr val="C00000"/>
                </a:solidFill>
                <a:latin typeface="Gill Sans MT" panose="020B0502020104020203" pitchFamily="34" charset="0"/>
              </a:rPr>
              <a:t>condition</a:t>
            </a:r>
            <a:r>
              <a:rPr lang="en-US" altLang="zh-CN" sz="1600" dirty="0" smtClean="0">
                <a:solidFill>
                  <a:srgbClr val="C00000"/>
                </a:solidFill>
                <a:latin typeface="Gill Sans MT" panose="020B0502020104020203" pitchFamily="34" charset="0"/>
              </a:rPr>
              <a:t> </a:t>
            </a:r>
            <a:r>
              <a:rPr lang="en-US" altLang="zh-CN" sz="1600" dirty="0" smtClean="0">
                <a:solidFill>
                  <a:schemeClr val="tx1"/>
                </a:solidFill>
                <a:latin typeface="Gill Sans MT" panose="020B0502020104020203" pitchFamily="34" charset="0"/>
              </a:rPr>
              <a:t>that always holds, regardless of external changes.</a:t>
            </a:r>
          </a:p>
        </p:txBody>
      </p:sp>
    </p:spTree>
  </p:cSld>
  <p:clrMapOvr>
    <a:masterClrMapping/>
  </p:clrMapOvr>
  <p:timing>
    <p:tnLst>
      <p:par>
        <p:cTn id="1" dur="indefinite" restart="never" nodeType="tmRoot">
          <p:childTnLst>
            <p:par>
              <p:cTn id="2"/>
            </p:par>
            <p:par>
              <p:cTn id="3"/>
            </p:par>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43400" y="0"/>
            <a:ext cx="184666" cy="369332"/>
          </a:xfrm>
          <a:prstGeom prst="rect">
            <a:avLst/>
          </a:prstGeom>
          <a:noFill/>
        </p:spPr>
        <p:txBody>
          <a:bodyPr wrap="none" rtlCol="0">
            <a:spAutoFit/>
          </a:bodyPr>
          <a:lstStyle/>
          <a:p>
            <a:r>
              <a:rPr lang="en-US" dirty="0"/>
              <a:t> </a:t>
            </a:r>
          </a:p>
        </p:txBody>
      </p:sp>
      <p:sp>
        <p:nvSpPr>
          <p:cNvPr id="13" name="TextBox 12"/>
          <p:cNvSpPr txBox="1"/>
          <p:nvPr/>
        </p:nvSpPr>
        <p:spPr>
          <a:xfrm>
            <a:off x="76200" y="4343400"/>
            <a:ext cx="184666" cy="369332"/>
          </a:xfrm>
          <a:prstGeom prst="rect">
            <a:avLst/>
          </a:prstGeom>
          <a:noFill/>
        </p:spPr>
        <p:txBody>
          <a:bodyPr wrap="none" rtlCol="0">
            <a:spAutoFit/>
          </a:bodyPr>
          <a:lstStyle/>
          <a:p>
            <a:r>
              <a:rPr lang="en-US" dirty="0">
                <a:solidFill>
                  <a:srgbClr val="FF0000"/>
                </a:solidFill>
              </a:rPr>
              <a:t> </a:t>
            </a:r>
          </a:p>
        </p:txBody>
      </p:sp>
      <p:sp>
        <p:nvSpPr>
          <p:cNvPr id="9" name="TextBox 8"/>
          <p:cNvSpPr txBox="1"/>
          <p:nvPr/>
        </p:nvSpPr>
        <p:spPr>
          <a:xfrm>
            <a:off x="457200" y="152400"/>
            <a:ext cx="3373640" cy="584776"/>
          </a:xfrm>
          <a:prstGeom prst="rect">
            <a:avLst/>
          </a:prstGeom>
          <a:noFill/>
        </p:spPr>
        <p:txBody>
          <a:bodyPr wrap="none" rtlCol="0">
            <a:spAutoFit/>
          </a:bodyPr>
          <a:lstStyle/>
          <a:p>
            <a:r>
              <a:rPr lang="en-US" sz="3200" dirty="0">
                <a:solidFill>
                  <a:srgbClr val="1F497D"/>
                </a:solidFill>
              </a:rPr>
              <a:t>Example 8-6 (cont.)</a:t>
            </a:r>
          </a:p>
        </p:txBody>
      </p:sp>
      <p:pic>
        <p:nvPicPr>
          <p:cNvPr id="10" name="Picture 9" descr="ex8-6a.tiff"/>
          <p:cNvPicPr>
            <a:picLocks noChangeAspect="1"/>
          </p:cNvPicPr>
          <p:nvPr/>
        </p:nvPicPr>
        <p:blipFill>
          <a:blip r:embed="rId2" cstate="print"/>
          <a:stretch>
            <a:fillRect/>
          </a:stretch>
        </p:blipFill>
        <p:spPr>
          <a:xfrm>
            <a:off x="533400" y="1600200"/>
            <a:ext cx="6400800" cy="4762818"/>
          </a:xfrm>
          <a:prstGeom prst="rect">
            <a:avLst/>
          </a:prstGeom>
        </p:spPr>
      </p:pic>
      <p:sp>
        <p:nvSpPr>
          <p:cNvPr id="2" name="灯片编号占位符 1">
            <a:extLst>
              <a:ext uri="{FF2B5EF4-FFF2-40B4-BE49-F238E27FC236}">
                <a16:creationId xmlns:a16="http://schemas.microsoft.com/office/drawing/2014/main" id="{D90D05E5-A91A-4260-9FBF-ABA7BD8E033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Polarization</a:t>
            </a:r>
          </a:p>
        </p:txBody>
      </p:sp>
      <p:pic>
        <p:nvPicPr>
          <p:cNvPr id="32770" name="Picture 2"/>
          <p:cNvPicPr>
            <a:picLocks noChangeAspect="1" noChangeArrowheads="1"/>
          </p:cNvPicPr>
          <p:nvPr/>
        </p:nvPicPr>
        <p:blipFill>
          <a:blip r:embed="rId2" cstate="print"/>
          <a:srcRect/>
          <a:stretch>
            <a:fillRect/>
          </a:stretch>
        </p:blipFill>
        <p:spPr bwMode="auto">
          <a:xfrm>
            <a:off x="-1" y="2057400"/>
            <a:ext cx="3707845" cy="1752600"/>
          </a:xfrm>
          <a:prstGeom prst="rect">
            <a:avLst/>
          </a:prstGeom>
          <a:noFill/>
          <a:ln w="9525">
            <a:noFill/>
            <a:miter lim="800000"/>
            <a:headEnd/>
            <a:tailEnd/>
          </a:ln>
        </p:spPr>
      </p:pic>
      <p:pic>
        <p:nvPicPr>
          <p:cNvPr id="32771" name="Picture 3"/>
          <p:cNvPicPr>
            <a:picLocks noChangeAspect="1" noChangeArrowheads="1"/>
          </p:cNvPicPr>
          <p:nvPr/>
        </p:nvPicPr>
        <p:blipFill>
          <a:blip r:embed="rId3" cstate="print"/>
          <a:srcRect/>
          <a:stretch>
            <a:fillRect/>
          </a:stretch>
        </p:blipFill>
        <p:spPr bwMode="auto">
          <a:xfrm>
            <a:off x="228600" y="4736757"/>
            <a:ext cx="2971800" cy="863428"/>
          </a:xfrm>
          <a:prstGeom prst="rect">
            <a:avLst/>
          </a:prstGeom>
          <a:noFill/>
          <a:ln w="9525">
            <a:noFill/>
            <a:miter lim="800000"/>
            <a:headEnd/>
            <a:tailEnd/>
          </a:ln>
        </p:spPr>
      </p:pic>
      <p:pic>
        <p:nvPicPr>
          <p:cNvPr id="32772" name="Picture 4"/>
          <p:cNvPicPr>
            <a:picLocks noGrp="1" noChangeAspect="1" noChangeArrowheads="1"/>
          </p:cNvPicPr>
          <p:nvPr>
            <p:ph sz="quarter" idx="1"/>
          </p:nvPr>
        </p:nvPicPr>
        <p:blipFill>
          <a:blip r:embed="rId4" cstate="print"/>
          <a:srcRect/>
          <a:stretch>
            <a:fillRect/>
          </a:stretch>
        </p:blipFill>
        <p:spPr bwMode="auto">
          <a:xfrm>
            <a:off x="3838818" y="990600"/>
            <a:ext cx="5249377" cy="58674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A355339D-5AC5-48C5-9EDF-F9CA32F8004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Coefficient vs. Angle</a:t>
            </a:r>
          </a:p>
        </p:txBody>
      </p:sp>
      <p:pic>
        <p:nvPicPr>
          <p:cNvPr id="33794" name="Picture 2"/>
          <p:cNvPicPr>
            <a:picLocks noGrp="1" noChangeAspect="1" noChangeArrowheads="1"/>
          </p:cNvPicPr>
          <p:nvPr>
            <p:ph sz="quarter" idx="1"/>
          </p:nvPr>
        </p:nvPicPr>
        <p:blipFill>
          <a:blip r:embed="rId2" cstate="print"/>
          <a:srcRect/>
          <a:stretch>
            <a:fillRect/>
          </a:stretch>
        </p:blipFill>
        <p:spPr bwMode="auto">
          <a:xfrm>
            <a:off x="4000496" y="1219200"/>
            <a:ext cx="4710215" cy="5638800"/>
          </a:xfrm>
          <a:prstGeom prst="rect">
            <a:avLst/>
          </a:prstGeom>
          <a:noFill/>
          <a:ln w="9525">
            <a:noFill/>
            <a:miter lim="800000"/>
            <a:headEnd/>
            <a:tailEnd/>
          </a:ln>
        </p:spPr>
      </p:pic>
      <p:sp>
        <p:nvSpPr>
          <p:cNvPr id="4" name="TextBox 3"/>
          <p:cNvSpPr txBox="1"/>
          <p:nvPr/>
        </p:nvSpPr>
        <p:spPr>
          <a:xfrm>
            <a:off x="357158" y="1643050"/>
            <a:ext cx="3429024" cy="954107"/>
          </a:xfrm>
          <a:prstGeom prst="rect">
            <a:avLst/>
          </a:prstGeom>
          <a:noFill/>
        </p:spPr>
        <p:txBody>
          <a:bodyPr wrap="square" rtlCol="0">
            <a:spAutoFit/>
          </a:bodyPr>
          <a:lstStyle/>
          <a:p>
            <a:r>
              <a:rPr lang="en-US" altLang="zh-CN" sz="2800" dirty="0">
                <a:solidFill>
                  <a:srgbClr val="FF0000"/>
                </a:solidFill>
              </a:rPr>
              <a:t>This figure is valid for nonmagnetic materials</a:t>
            </a:r>
            <a:endParaRPr lang="zh-CN" altLang="en-US" sz="2800" dirty="0">
              <a:solidFill>
                <a:srgbClr val="FF0000"/>
              </a:solidFill>
            </a:endParaRPr>
          </a:p>
        </p:txBody>
      </p:sp>
      <p:sp>
        <p:nvSpPr>
          <p:cNvPr id="3" name="灯片编号占位符 2">
            <a:extLst>
              <a:ext uri="{FF2B5EF4-FFF2-40B4-BE49-F238E27FC236}">
                <a16:creationId xmlns:a16="http://schemas.microsoft.com/office/drawing/2014/main" id="{9D77346B-DE41-47CB-98B6-3FA9F8B5B63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Brewster Angle</a:t>
            </a:r>
          </a:p>
        </p:txBody>
      </p:sp>
      <p:sp>
        <p:nvSpPr>
          <p:cNvPr id="7" name="TextBox 6"/>
          <p:cNvSpPr txBox="1"/>
          <p:nvPr/>
        </p:nvSpPr>
        <p:spPr>
          <a:xfrm>
            <a:off x="228600" y="2743200"/>
            <a:ext cx="2859176" cy="400110"/>
          </a:xfrm>
          <a:prstGeom prst="rect">
            <a:avLst/>
          </a:prstGeom>
          <a:noFill/>
        </p:spPr>
        <p:txBody>
          <a:bodyPr wrap="none" rtlCol="0">
            <a:spAutoFit/>
          </a:bodyPr>
          <a:lstStyle/>
          <a:p>
            <a:r>
              <a:rPr lang="en-US" sz="2000" dirty="0">
                <a:solidFill>
                  <a:srgbClr val="0000FF"/>
                </a:solidFill>
              </a:rPr>
              <a:t>Perpendicular Polarization</a:t>
            </a:r>
          </a:p>
        </p:txBody>
      </p:sp>
      <p:sp>
        <p:nvSpPr>
          <p:cNvPr id="8" name="TextBox 7"/>
          <p:cNvSpPr txBox="1"/>
          <p:nvPr/>
        </p:nvSpPr>
        <p:spPr>
          <a:xfrm>
            <a:off x="228600" y="4038600"/>
            <a:ext cx="2029409" cy="646331"/>
          </a:xfrm>
          <a:prstGeom prst="rect">
            <a:avLst/>
          </a:prstGeom>
          <a:noFill/>
        </p:spPr>
        <p:txBody>
          <a:bodyPr wrap="none" rtlCol="0">
            <a:spAutoFit/>
          </a:bodyPr>
          <a:lstStyle/>
          <a:p>
            <a:r>
              <a:rPr lang="en-US" dirty="0">
                <a:solidFill>
                  <a:srgbClr val="0000FF"/>
                </a:solidFill>
              </a:rPr>
              <a:t>Parallel Polarization</a:t>
            </a:r>
          </a:p>
          <a:p>
            <a:endParaRPr lang="en-US" dirty="0"/>
          </a:p>
        </p:txBody>
      </p:sp>
      <p:pic>
        <p:nvPicPr>
          <p:cNvPr id="34818" name="Picture 2"/>
          <p:cNvPicPr>
            <a:picLocks noGrp="1" noChangeAspect="1" noChangeArrowheads="1"/>
          </p:cNvPicPr>
          <p:nvPr>
            <p:ph sz="quarter" idx="1"/>
          </p:nvPr>
        </p:nvPicPr>
        <p:blipFill>
          <a:blip r:embed="rId2" cstate="print"/>
          <a:srcRect/>
          <a:stretch>
            <a:fillRect/>
          </a:stretch>
        </p:blipFill>
        <p:spPr bwMode="auto">
          <a:xfrm>
            <a:off x="228600" y="1747494"/>
            <a:ext cx="7013575" cy="676962"/>
          </a:xfrm>
          <a:prstGeom prst="rect">
            <a:avLst/>
          </a:prstGeom>
          <a:noFill/>
          <a:ln w="9525">
            <a:noFill/>
            <a:miter lim="800000"/>
            <a:headEnd/>
            <a:tailEnd/>
          </a:ln>
        </p:spPr>
      </p:pic>
      <p:pic>
        <p:nvPicPr>
          <p:cNvPr id="34819" name="Picture 3"/>
          <p:cNvPicPr>
            <a:picLocks noChangeAspect="1" noChangeArrowheads="1"/>
          </p:cNvPicPr>
          <p:nvPr/>
        </p:nvPicPr>
        <p:blipFill>
          <a:blip r:embed="rId3" cstate="print"/>
          <a:srcRect/>
          <a:stretch>
            <a:fillRect/>
          </a:stretch>
        </p:blipFill>
        <p:spPr bwMode="auto">
          <a:xfrm>
            <a:off x="457200" y="3429000"/>
            <a:ext cx="4495800" cy="263547"/>
          </a:xfrm>
          <a:prstGeom prst="rect">
            <a:avLst/>
          </a:prstGeom>
          <a:noFill/>
          <a:ln w="9525">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685801" y="4495800"/>
            <a:ext cx="3886200" cy="1676507"/>
          </a:xfrm>
          <a:prstGeom prst="rect">
            <a:avLst/>
          </a:prstGeom>
          <a:noFill/>
          <a:ln w="9525">
            <a:noFill/>
            <a:miter lim="800000"/>
            <a:headEnd/>
            <a:tailEnd/>
          </a:ln>
        </p:spPr>
      </p:pic>
      <p:pic>
        <p:nvPicPr>
          <p:cNvPr id="9" name="Picture 2"/>
          <p:cNvPicPr>
            <a:picLocks noChangeAspect="1" noChangeArrowheads="1"/>
          </p:cNvPicPr>
          <p:nvPr/>
        </p:nvPicPr>
        <p:blipFill rotWithShape="1">
          <a:blip r:embed="rId5" cstate="print"/>
          <a:srcRect r="6248" b="51968"/>
          <a:stretch/>
        </p:blipFill>
        <p:spPr bwMode="auto">
          <a:xfrm>
            <a:off x="5078127" y="4913148"/>
            <a:ext cx="3476197" cy="841810"/>
          </a:xfrm>
          <a:prstGeom prst="rect">
            <a:avLst/>
          </a:prstGeom>
          <a:noFill/>
          <a:ln w="9525">
            <a:noFill/>
            <a:miter lim="800000"/>
            <a:headEnd/>
            <a:tailEnd/>
          </a:ln>
        </p:spPr>
      </p:pic>
      <p:sp>
        <p:nvSpPr>
          <p:cNvPr id="10" name="TextBox 9"/>
          <p:cNvSpPr txBox="1"/>
          <p:nvPr/>
        </p:nvSpPr>
        <p:spPr>
          <a:xfrm>
            <a:off x="5072066" y="3314642"/>
            <a:ext cx="3429024" cy="400110"/>
          </a:xfrm>
          <a:prstGeom prst="rect">
            <a:avLst/>
          </a:prstGeom>
          <a:noFill/>
        </p:spPr>
        <p:txBody>
          <a:bodyPr wrap="square" rtlCol="0">
            <a:spAutoFit/>
          </a:bodyPr>
          <a:lstStyle/>
          <a:p>
            <a:r>
              <a:rPr lang="en-US" altLang="zh-CN" sz="2000" dirty="0">
                <a:solidFill>
                  <a:srgbClr val="FF0000"/>
                </a:solidFill>
              </a:rPr>
              <a:t>But exist for magnetic materials</a:t>
            </a:r>
            <a:endParaRPr lang="zh-CN" altLang="en-US" sz="2000" dirty="0">
              <a:solidFill>
                <a:srgbClr val="FF0000"/>
              </a:solidFill>
            </a:endParaRPr>
          </a:p>
        </p:txBody>
      </p:sp>
      <p:sp>
        <p:nvSpPr>
          <p:cNvPr id="3" name="灯片编号占位符 2">
            <a:extLst>
              <a:ext uri="{FF2B5EF4-FFF2-40B4-BE49-F238E27FC236}">
                <a16:creationId xmlns:a16="http://schemas.microsoft.com/office/drawing/2014/main" id="{8FBF22C3-2B78-41F9-836B-ED7D175A2C4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 Reflectivity and </a:t>
            </a:r>
            <a:r>
              <a:rPr lang="en-US" dirty="0" err="1"/>
              <a:t>Transmissivity</a:t>
            </a:r>
            <a:endParaRPr lang="en-US" dirty="0"/>
          </a:p>
        </p:txBody>
      </p:sp>
      <p:pic>
        <p:nvPicPr>
          <p:cNvPr id="35842" name="Picture 2"/>
          <p:cNvPicPr>
            <a:picLocks noGrp="1" noChangeAspect="1" noChangeArrowheads="1"/>
          </p:cNvPicPr>
          <p:nvPr>
            <p:ph sz="quarter" idx="1"/>
          </p:nvPr>
        </p:nvPicPr>
        <p:blipFill>
          <a:blip r:embed="rId2" cstate="print"/>
          <a:srcRect/>
          <a:stretch>
            <a:fillRect/>
          </a:stretch>
        </p:blipFill>
        <p:spPr bwMode="auto">
          <a:xfrm>
            <a:off x="5711308" y="1643062"/>
            <a:ext cx="3280808" cy="3233738"/>
          </a:xfrm>
          <a:prstGeom prst="rect">
            <a:avLst/>
          </a:prstGeom>
          <a:noFill/>
          <a:ln w="9525">
            <a:noFill/>
            <a:miter lim="800000"/>
            <a:headEnd/>
            <a:tailEnd/>
          </a:ln>
        </p:spPr>
      </p:pic>
      <p:sp>
        <p:nvSpPr>
          <p:cNvPr id="3" name="TextBox 2"/>
          <p:cNvSpPr txBox="1"/>
          <p:nvPr/>
        </p:nvSpPr>
        <p:spPr>
          <a:xfrm>
            <a:off x="612648" y="1666995"/>
            <a:ext cx="4035552"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Time-average power densities</a:t>
            </a:r>
          </a:p>
        </p:txBody>
      </p:sp>
      <p:pic>
        <p:nvPicPr>
          <p:cNvPr id="4" name="Picture 3"/>
          <p:cNvPicPr>
            <a:picLocks noChangeAspect="1"/>
          </p:cNvPicPr>
          <p:nvPr/>
        </p:nvPicPr>
        <p:blipFill>
          <a:blip r:embed="rId3" cstate="print"/>
          <a:stretch>
            <a:fillRect/>
          </a:stretch>
        </p:blipFill>
        <p:spPr>
          <a:xfrm>
            <a:off x="663000" y="2286000"/>
            <a:ext cx="1242000" cy="1978800"/>
          </a:xfrm>
          <a:prstGeom prst="rect">
            <a:avLst/>
          </a:prstGeom>
        </p:spPr>
      </p:pic>
      <p:pic>
        <p:nvPicPr>
          <p:cNvPr id="5" name="Picture 4"/>
          <p:cNvPicPr>
            <a:picLocks noChangeAspect="1"/>
          </p:cNvPicPr>
          <p:nvPr/>
        </p:nvPicPr>
        <p:blipFill>
          <a:blip r:embed="rId4" cstate="print"/>
          <a:stretch>
            <a:fillRect/>
          </a:stretch>
        </p:blipFill>
        <p:spPr>
          <a:xfrm>
            <a:off x="2461875" y="2286000"/>
            <a:ext cx="2872125" cy="2017601"/>
          </a:xfrm>
          <a:prstGeom prst="rect">
            <a:avLst/>
          </a:prstGeom>
        </p:spPr>
      </p:pic>
      <p:pic>
        <p:nvPicPr>
          <p:cNvPr id="6" name="Picture 5"/>
          <p:cNvPicPr>
            <a:picLocks noChangeAspect="1"/>
          </p:cNvPicPr>
          <p:nvPr/>
        </p:nvPicPr>
        <p:blipFill>
          <a:blip r:embed="rId5" cstate="print"/>
          <a:stretch>
            <a:fillRect/>
          </a:stretch>
        </p:blipFill>
        <p:spPr>
          <a:xfrm>
            <a:off x="365295" y="4486051"/>
            <a:ext cx="3333750" cy="657225"/>
          </a:xfrm>
          <a:prstGeom prst="rect">
            <a:avLst/>
          </a:prstGeom>
        </p:spPr>
      </p:pic>
      <p:pic>
        <p:nvPicPr>
          <p:cNvPr id="7" name="Picture 6"/>
          <p:cNvPicPr>
            <a:picLocks noChangeAspect="1"/>
          </p:cNvPicPr>
          <p:nvPr/>
        </p:nvPicPr>
        <p:blipFill>
          <a:blip r:embed="rId6" cstate="print"/>
          <a:stretch>
            <a:fillRect/>
          </a:stretch>
        </p:blipFill>
        <p:spPr>
          <a:xfrm>
            <a:off x="4067944" y="4437112"/>
            <a:ext cx="1203188" cy="368600"/>
          </a:xfrm>
          <a:prstGeom prst="rect">
            <a:avLst/>
          </a:prstGeom>
        </p:spPr>
      </p:pic>
      <p:pic>
        <p:nvPicPr>
          <p:cNvPr id="8" name="Picture 7"/>
          <p:cNvPicPr>
            <a:picLocks noChangeAspect="1"/>
          </p:cNvPicPr>
          <p:nvPr/>
        </p:nvPicPr>
        <p:blipFill>
          <a:blip r:embed="rId7" cstate="print"/>
          <a:stretch>
            <a:fillRect/>
          </a:stretch>
        </p:blipFill>
        <p:spPr>
          <a:xfrm>
            <a:off x="4067944" y="4869160"/>
            <a:ext cx="1591313" cy="669300"/>
          </a:xfrm>
          <a:prstGeom prst="rect">
            <a:avLst/>
          </a:prstGeom>
        </p:spPr>
      </p:pic>
      <p:pic>
        <p:nvPicPr>
          <p:cNvPr id="9" name="Picture 8"/>
          <p:cNvPicPr>
            <a:picLocks noChangeAspect="1"/>
          </p:cNvPicPr>
          <p:nvPr/>
        </p:nvPicPr>
        <p:blipFill rotWithShape="1">
          <a:blip r:embed="rId8" cstate="print"/>
          <a:srcRect b="35116"/>
          <a:stretch/>
        </p:blipFill>
        <p:spPr>
          <a:xfrm>
            <a:off x="663000" y="5395511"/>
            <a:ext cx="2914650" cy="1328738"/>
          </a:xfrm>
          <a:prstGeom prst="rect">
            <a:avLst/>
          </a:prstGeom>
        </p:spPr>
      </p:pic>
      <p:pic>
        <p:nvPicPr>
          <p:cNvPr id="12" name="Picture 11"/>
          <p:cNvPicPr>
            <a:picLocks noChangeAspect="1"/>
          </p:cNvPicPr>
          <p:nvPr/>
        </p:nvPicPr>
        <p:blipFill rotWithShape="1">
          <a:blip r:embed="rId8" cstate="print"/>
          <a:srcRect t="67094"/>
          <a:stretch/>
        </p:blipFill>
        <p:spPr>
          <a:xfrm>
            <a:off x="3995936" y="5877272"/>
            <a:ext cx="2914650" cy="673875"/>
          </a:xfrm>
          <a:prstGeom prst="rect">
            <a:avLst/>
          </a:prstGeom>
        </p:spPr>
      </p:pic>
      <p:sp>
        <p:nvSpPr>
          <p:cNvPr id="10" name="灯片编号占位符 9">
            <a:extLst>
              <a:ext uri="{FF2B5EF4-FFF2-40B4-BE49-F238E27FC236}">
                <a16:creationId xmlns:a16="http://schemas.microsoft.com/office/drawing/2014/main" id="{AD10B9DC-9085-4E8F-A5AF-A56BB7C62AF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44</a:t>
            </a:fld>
            <a:endParaRPr lang="en-US"/>
          </a:p>
        </p:txBody>
      </p:sp>
    </p:spTree>
    <p:extLst>
      <p:ext uri="{BB962C8B-B14F-4D97-AF65-F5344CB8AC3E}">
        <p14:creationId xmlns:p14="http://schemas.microsoft.com/office/powerpoint/2010/main" val="728834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 Reflectivity and </a:t>
            </a:r>
            <a:r>
              <a:rPr lang="en-US" dirty="0" err="1"/>
              <a:t>Transmissivity</a:t>
            </a:r>
            <a:endParaRPr lang="en-US" dirty="0"/>
          </a:p>
        </p:txBody>
      </p:sp>
      <p:pic>
        <p:nvPicPr>
          <p:cNvPr id="35842" name="Picture 2"/>
          <p:cNvPicPr>
            <a:picLocks noGrp="1" noChangeAspect="1" noChangeArrowheads="1"/>
          </p:cNvPicPr>
          <p:nvPr>
            <p:ph sz="quarter" idx="1"/>
          </p:nvPr>
        </p:nvPicPr>
        <p:blipFill>
          <a:blip r:embed="rId2" cstate="print"/>
          <a:srcRect/>
          <a:stretch>
            <a:fillRect/>
          </a:stretch>
        </p:blipFill>
        <p:spPr bwMode="auto">
          <a:xfrm>
            <a:off x="5711308" y="1643062"/>
            <a:ext cx="3280808" cy="3233738"/>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76199" y="2576455"/>
            <a:ext cx="5562601" cy="3900545"/>
          </a:xfrm>
          <a:prstGeom prst="rect">
            <a:avLst/>
          </a:prstGeom>
          <a:noFill/>
          <a:ln w="9525">
            <a:noFill/>
            <a:miter lim="800000"/>
            <a:headEnd/>
            <a:tailEnd/>
          </a:ln>
        </p:spPr>
      </p:pic>
      <p:sp>
        <p:nvSpPr>
          <p:cNvPr id="3" name="TextBox 2"/>
          <p:cNvSpPr txBox="1"/>
          <p:nvPr/>
        </p:nvSpPr>
        <p:spPr>
          <a:xfrm>
            <a:off x="612648" y="1666995"/>
            <a:ext cx="28956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Consider power ratios</a:t>
            </a:r>
          </a:p>
        </p:txBody>
      </p:sp>
      <p:sp>
        <p:nvSpPr>
          <p:cNvPr id="4" name="灯片编号占位符 3">
            <a:extLst>
              <a:ext uri="{FF2B5EF4-FFF2-40B4-BE49-F238E27FC236}">
                <a16:creationId xmlns:a16="http://schemas.microsoft.com/office/drawing/2014/main" id="{CD15B791-E741-41F6-BB53-D9492F7AD9E0}"/>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Summary For Reflection and Transmission</a:t>
            </a:r>
          </a:p>
        </p:txBody>
      </p:sp>
      <p:pic>
        <p:nvPicPr>
          <p:cNvPr id="36866" name="Picture 2"/>
          <p:cNvPicPr>
            <a:picLocks noGrp="1" noChangeAspect="1" noChangeArrowheads="1"/>
          </p:cNvPicPr>
          <p:nvPr>
            <p:ph sz="quarter" idx="1"/>
          </p:nvPr>
        </p:nvPicPr>
        <p:blipFill>
          <a:blip r:embed="rId2" cstate="print"/>
          <a:srcRect/>
          <a:stretch>
            <a:fillRect/>
          </a:stretch>
        </p:blipFill>
        <p:spPr bwMode="auto">
          <a:xfrm>
            <a:off x="23813" y="1776821"/>
            <a:ext cx="9120187" cy="4218758"/>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41AB9580-79EB-485A-B9D0-1DCDCB6FAF8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Waveguides</a:t>
            </a:r>
          </a:p>
        </p:txBody>
      </p:sp>
      <p:sp>
        <p:nvSpPr>
          <p:cNvPr id="5" name="TextBox 4"/>
          <p:cNvSpPr txBox="1"/>
          <p:nvPr/>
        </p:nvSpPr>
        <p:spPr>
          <a:xfrm>
            <a:off x="228600" y="1600200"/>
            <a:ext cx="4800600" cy="3170099"/>
          </a:xfrm>
          <a:prstGeom prst="rect">
            <a:avLst/>
          </a:prstGeom>
          <a:noFill/>
        </p:spPr>
        <p:txBody>
          <a:bodyPr wrap="square" rtlCol="0">
            <a:spAutoFit/>
          </a:bodyPr>
          <a:lstStyle/>
          <a:p>
            <a:pPr>
              <a:buClr>
                <a:srgbClr val="FF0000"/>
              </a:buClr>
              <a:buFont typeface="Arial"/>
              <a:buChar char="•"/>
            </a:pPr>
            <a:r>
              <a:rPr lang="en-US" sz="2000" dirty="0"/>
              <a:t> Plane waves are TEM wave</a:t>
            </a:r>
          </a:p>
          <a:p>
            <a:pPr>
              <a:buClr>
                <a:srgbClr val="FF0000"/>
              </a:buClr>
            </a:pPr>
            <a:endParaRPr lang="en-US" sz="2000" dirty="0"/>
          </a:p>
          <a:p>
            <a:pPr>
              <a:buClr>
                <a:srgbClr val="FF0000"/>
              </a:buClr>
              <a:buFont typeface="Arial"/>
              <a:buChar char="•"/>
            </a:pPr>
            <a:r>
              <a:rPr lang="en-US" sz="2000" dirty="0"/>
              <a:t> Examples of non-TEM transmission lines</a:t>
            </a:r>
          </a:p>
          <a:p>
            <a:pPr>
              <a:buClr>
                <a:srgbClr val="FF0000"/>
              </a:buClr>
            </a:pPr>
            <a:endParaRPr lang="en-US" sz="2000" dirty="0"/>
          </a:p>
          <a:p>
            <a:pPr>
              <a:buClr>
                <a:srgbClr val="FF0000"/>
              </a:buClr>
              <a:buFont typeface="Arial"/>
              <a:buChar char="•"/>
            </a:pPr>
            <a:r>
              <a:rPr lang="en-US" sz="2000" dirty="0"/>
              <a:t> We will now examine wave propagation in a rectangular waveguide with metal surfaces</a:t>
            </a:r>
          </a:p>
          <a:p>
            <a:pPr>
              <a:buClr>
                <a:srgbClr val="FF0000"/>
              </a:buClr>
              <a:buFont typeface="Arial"/>
              <a:buChar char="•"/>
            </a:pPr>
            <a:endParaRPr lang="en-US" sz="2000" dirty="0"/>
          </a:p>
          <a:p>
            <a:pPr>
              <a:buClr>
                <a:srgbClr val="FF0000"/>
              </a:buClr>
              <a:buFont typeface="Arial"/>
              <a:buChar char="•"/>
            </a:pPr>
            <a:r>
              <a:rPr lang="en-US" sz="2000" dirty="0"/>
              <a:t>The energy is carried by </a:t>
            </a:r>
            <a:r>
              <a:rPr lang="en-US" sz="2000" dirty="0">
                <a:solidFill>
                  <a:srgbClr val="FF0000"/>
                </a:solidFill>
              </a:rPr>
              <a:t>Transverse Electric </a:t>
            </a:r>
            <a:r>
              <a:rPr lang="en-US" sz="2000" dirty="0"/>
              <a:t>or </a:t>
            </a:r>
            <a:r>
              <a:rPr lang="en-US" sz="2000" dirty="0">
                <a:solidFill>
                  <a:srgbClr val="FF0000"/>
                </a:solidFill>
              </a:rPr>
              <a:t>Transverse Magnetic </a:t>
            </a:r>
            <a:r>
              <a:rPr lang="en-US" sz="2000" dirty="0"/>
              <a:t>modes, or a combination of both</a:t>
            </a:r>
          </a:p>
        </p:txBody>
      </p:sp>
      <p:pic>
        <p:nvPicPr>
          <p:cNvPr id="40962" name="Picture 2"/>
          <p:cNvPicPr>
            <a:picLocks noChangeAspect="1" noChangeArrowheads="1"/>
          </p:cNvPicPr>
          <p:nvPr/>
        </p:nvPicPr>
        <p:blipFill>
          <a:blip r:embed="rId3" cstate="print"/>
          <a:srcRect/>
          <a:stretch>
            <a:fillRect/>
          </a:stretch>
        </p:blipFill>
        <p:spPr bwMode="auto">
          <a:xfrm>
            <a:off x="76200" y="5257801"/>
            <a:ext cx="5060912" cy="762000"/>
          </a:xfrm>
          <a:prstGeom prst="rect">
            <a:avLst/>
          </a:prstGeom>
          <a:noFill/>
          <a:ln w="9525">
            <a:noFill/>
            <a:miter lim="800000"/>
            <a:headEnd/>
            <a:tailEnd/>
          </a:ln>
        </p:spPr>
      </p:pic>
      <p:pic>
        <p:nvPicPr>
          <p:cNvPr id="40963" name="Picture 3"/>
          <p:cNvPicPr>
            <a:picLocks noGrp="1" noChangeAspect="1" noChangeArrowheads="1"/>
          </p:cNvPicPr>
          <p:nvPr>
            <p:ph sz="quarter" idx="1"/>
          </p:nvPr>
        </p:nvPicPr>
        <p:blipFill>
          <a:blip r:embed="rId4" cstate="print"/>
          <a:srcRect/>
          <a:stretch>
            <a:fillRect/>
          </a:stretch>
        </p:blipFill>
        <p:spPr bwMode="auto">
          <a:xfrm>
            <a:off x="5379273" y="152400"/>
            <a:ext cx="3383727" cy="6553200"/>
          </a:xfrm>
          <a:prstGeom prst="rect">
            <a:avLst/>
          </a:prstGeom>
          <a:noFill/>
          <a:ln w="9525">
            <a:noFill/>
            <a:miter lim="800000"/>
            <a:headEnd/>
            <a:tailEnd/>
          </a:ln>
        </p:spPr>
      </p:pic>
      <p:sp>
        <p:nvSpPr>
          <p:cNvPr id="6" name="Rectangle 5"/>
          <p:cNvSpPr/>
          <p:nvPr/>
        </p:nvSpPr>
        <p:spPr>
          <a:xfrm>
            <a:off x="76200" y="5181600"/>
            <a:ext cx="5181600" cy="914400"/>
          </a:xfrm>
          <a:prstGeom prst="rect">
            <a:avLst/>
          </a:prstGeom>
          <a:solidFill>
            <a:schemeClr val="accent1">
              <a:alpha val="0"/>
            </a:schemeClr>
          </a:solidFill>
          <a:ln w="29083"/>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灯片编号占位符 2">
            <a:extLst>
              <a:ext uri="{FF2B5EF4-FFF2-40B4-BE49-F238E27FC236}">
                <a16:creationId xmlns:a16="http://schemas.microsoft.com/office/drawing/2014/main" id="{0E6AB587-9E66-41A0-A25A-BA7797017AA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226552" cy="1066800"/>
          </a:xfrm>
        </p:spPr>
        <p:txBody>
          <a:bodyPr>
            <a:normAutofit fontScale="90000"/>
          </a:bodyPr>
          <a:lstStyle/>
          <a:p>
            <a:r>
              <a:rPr lang="en-US" dirty="0"/>
              <a:t>Single-Conductor Waveguide CANNOT Carry TEM Waves</a:t>
            </a:r>
          </a:p>
        </p:txBody>
      </p:sp>
      <p:sp>
        <p:nvSpPr>
          <p:cNvPr id="15" name="Content Placeholder 2"/>
          <p:cNvSpPr txBox="1">
            <a:spLocks/>
          </p:cNvSpPr>
          <p:nvPr/>
        </p:nvSpPr>
        <p:spPr>
          <a:xfrm>
            <a:off x="4390661" y="4005064"/>
            <a:ext cx="4448539" cy="2026613"/>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to carry the conduction current, there must be a component of displacement current or electric field in the direction of propagation. </a:t>
            </a:r>
            <a:r>
              <a:rPr lang="en-US" sz="2000" dirty="0">
                <a:solidFill>
                  <a:srgbClr val="FF0000"/>
                </a:solidFill>
                <a:latin typeface="Times New Roman" panose="02020603050405020304" pitchFamily="18" charset="0"/>
                <a:cs typeface="Times New Roman" panose="02020603050405020304" pitchFamily="18" charset="0"/>
              </a:rPr>
              <a:t>So no TEM in a hollow metallic waveguide, such as a rectangular waveguide or circular waveguide</a:t>
            </a:r>
            <a:endParaRPr lang="en-US" sz="20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cstate="print"/>
          <a:stretch>
            <a:fillRect/>
          </a:stretch>
        </p:blipFill>
        <p:spPr>
          <a:xfrm>
            <a:off x="1007373" y="4077072"/>
            <a:ext cx="2988563" cy="2639047"/>
          </a:xfrm>
          <a:prstGeom prst="rect">
            <a:avLst/>
          </a:prstGeom>
        </p:spPr>
      </p:pic>
      <p:sp>
        <p:nvSpPr>
          <p:cNvPr id="17" name="TextBox 16"/>
          <p:cNvSpPr txBox="1"/>
          <p:nvPr/>
        </p:nvSpPr>
        <p:spPr>
          <a:xfrm>
            <a:off x="2443876" y="4648200"/>
            <a:ext cx="74839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endParaRPr lang="en-US" sz="2000" baseline="-25000" dirty="0">
              <a:solidFill>
                <a:srgbClr val="FF0000"/>
              </a:solidFill>
              <a:latin typeface="Times New Roman" panose="02020603050405020304" pitchFamily="18" charset="0"/>
              <a:cs typeface="Times New Roman" panose="02020603050405020304" pitchFamily="18" charset="0"/>
            </a:endParaRPr>
          </a:p>
        </p:txBody>
      </p:sp>
      <p:sp>
        <p:nvSpPr>
          <p:cNvPr id="5" name="Oval 4"/>
          <p:cNvSpPr/>
          <p:nvPr/>
        </p:nvSpPr>
        <p:spPr>
          <a:xfrm>
            <a:off x="1981200" y="5630425"/>
            <a:ext cx="1084642"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2596849" y="5899366"/>
                <a:ext cx="263982" cy="345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FF0000"/>
                              </a:solidFill>
                              <a:latin typeface="Cambria Math" panose="02040503050406030204" pitchFamily="18" charset="0"/>
                            </a:rPr>
                          </m:ctrlPr>
                        </m:accPr>
                        <m:e>
                          <m:r>
                            <a:rPr lang="en-US" sz="2000" b="0" i="1" smtClean="0">
                              <a:solidFill>
                                <a:srgbClr val="FF0000"/>
                              </a:solidFill>
                              <a:latin typeface="Cambria Math" panose="02040503050406030204" pitchFamily="18" charset="0"/>
                            </a:rPr>
                            <m:t>𝐻</m:t>
                          </m:r>
                        </m:e>
                      </m:acc>
                    </m:oMath>
                  </m:oMathPara>
                </a14:m>
                <a:endParaRPr lang="en-US" sz="2000"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96849" y="5899366"/>
                <a:ext cx="263982" cy="345159"/>
              </a:xfrm>
              <a:prstGeom prst="rect">
                <a:avLst/>
              </a:prstGeom>
              <a:blipFill rotWithShape="0">
                <a:blip r:embed="rId3" cstate="print"/>
                <a:stretch>
                  <a:fillRect l="-20930" r="-18605" b="-7143"/>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A789CFCB-C9CF-4122-A360-11DA02F146C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48</a:t>
            </a:fld>
            <a:endParaRPr lang="en-US"/>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00E57000-3514-4C19-82CA-86BE93AD9B2D}"/>
                  </a:ext>
                </a:extLst>
              </p:cNvPr>
              <p:cNvSpPr txBox="1">
                <a:spLocks/>
              </p:cNvSpPr>
              <p:nvPr/>
            </p:nvSpPr>
            <p:spPr>
              <a:xfrm>
                <a:off x="612648" y="1600200"/>
                <a:ext cx="8302752" cy="246588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altLang="zh-CN" sz="2000" dirty="0">
                    <a:solidFill>
                      <a:prstClr val="black"/>
                    </a:solidFill>
                    <a:latin typeface="Times New Roman" panose="02020603050405020304" pitchFamily="18" charset="0"/>
                    <a:cs typeface="Times New Roman" panose="02020603050405020304" pitchFamily="18" charset="0"/>
                  </a:rPr>
                  <a:t>Assume TEM wave can propagate in a hollow metallic waveguide in +</a:t>
                </a:r>
                <a:r>
                  <a:rPr lang="en-US" altLang="zh-CN" sz="2000" i="1" dirty="0">
                    <a:solidFill>
                      <a:prstClr val="black"/>
                    </a:solidFill>
                    <a:latin typeface="Times New Roman" panose="02020603050405020304" pitchFamily="18" charset="0"/>
                    <a:cs typeface="Times New Roman" panose="02020603050405020304" pitchFamily="18" charset="0"/>
                  </a:rPr>
                  <a:t>z</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Because magnetic field lines are always closed, so we draw a closed loop to represent the </a:t>
                </a:r>
                <a:r>
                  <a:rPr lang="en-US" sz="2000" dirty="0">
                    <a:solidFill>
                      <a:schemeClr val="tx1"/>
                    </a:solidFill>
                    <a:latin typeface="Times New Roman" panose="02020603050405020304" pitchFamily="18" charset="0"/>
                    <a:cs typeface="Times New Roman" panose="02020603050405020304" pitchFamily="18" charset="0"/>
                  </a:rPr>
                  <a:t>magnetic field line</a:t>
                </a:r>
              </a:p>
              <a:p>
                <a:pPr>
                  <a:buClr>
                    <a:srgbClr val="F0A22E"/>
                  </a:buClr>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The Maxwell’s equation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𝐻</m:t>
                        </m:r>
                      </m:e>
                    </m:acc>
                    <m:r>
                      <a:rPr lang="en-US" altLang="zh-CN" sz="20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𝐽</m:t>
                            </m:r>
                          </m:e>
                        </m:acc>
                      </m:e>
                      <m: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acc>
                      </m:num>
                      <m:den>
                        <m:r>
                          <a:rPr lang="zh-CN" alt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𝑡</m:t>
                        </m:r>
                      </m:den>
                    </m:f>
                  </m:oMath>
                </a14:m>
                <a:r>
                  <a:rPr lang="en-US" sz="2000" dirty="0">
                    <a:solidFill>
                      <a:schemeClr val="tx1"/>
                    </a:solidFill>
                    <a:latin typeface="Times New Roman" panose="02020603050405020304" pitchFamily="18" charset="0"/>
                    <a:cs typeface="Times New Roman" panose="02020603050405020304" pitchFamily="18" charset="0"/>
                  </a:rPr>
                  <a:t> suggests that a circulating magnetic field is generated by either a conducting current or displacement current </a:t>
                </a:r>
                <a:r>
                  <a:rPr lang="en-US" sz="2000" dirty="0">
                    <a:solidFill>
                      <a:srgbClr val="FF0000"/>
                    </a:solidFill>
                    <a:latin typeface="Times New Roman" panose="02020603050405020304" pitchFamily="18" charset="0"/>
                    <a:cs typeface="Times New Roman" panose="02020603050405020304" pitchFamily="18" charset="0"/>
                  </a:rPr>
                  <a:t>going through the loop</a:t>
                </a:r>
                <a:r>
                  <a:rPr lang="en-US" sz="2000" dirty="0">
                    <a:solidFill>
                      <a:schemeClr val="tx1"/>
                    </a:solidFill>
                    <a:latin typeface="Times New Roman" panose="02020603050405020304" pitchFamily="18" charset="0"/>
                    <a:cs typeface="Times New Roman" panose="02020603050405020304" pitchFamily="18" charset="0"/>
                  </a:rPr>
                  <a:t>, which means there must be a component of either of the currents in the direction of propagation. Since there is no metal</a:t>
                </a:r>
              </a:p>
            </p:txBody>
          </p:sp>
        </mc:Choice>
        <mc:Fallback xmlns="">
          <p:sp>
            <p:nvSpPr>
              <p:cNvPr id="13" name="Content Placeholder 4">
                <a:extLst>
                  <a:ext uri="{FF2B5EF4-FFF2-40B4-BE49-F238E27FC236}">
                    <a16:creationId xmlns:a16="http://schemas.microsoft.com/office/drawing/2014/main" id="{00E57000-3514-4C19-82CA-86BE93AD9B2D}"/>
                  </a:ext>
                </a:extLst>
              </p:cNvPr>
              <p:cNvSpPr txBox="1">
                <a:spLocks noRot="1" noChangeAspect="1" noMove="1" noResize="1" noEditPoints="1" noAdjustHandles="1" noChangeArrowheads="1" noChangeShapeType="1" noTextEdit="1"/>
              </p:cNvSpPr>
              <p:nvPr/>
            </p:nvSpPr>
            <p:spPr>
              <a:xfrm>
                <a:off x="612648" y="1600200"/>
                <a:ext cx="8302752" cy="2465885"/>
              </a:xfrm>
              <a:prstGeom prst="rect">
                <a:avLst/>
              </a:prstGeom>
              <a:blipFill>
                <a:blip r:embed="rId4"/>
                <a:stretch>
                  <a:fillRect l="-661" t="-2723" r="-587" b="-2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8519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 TE, TM Modes</a:t>
            </a:r>
          </a:p>
        </p:txBody>
      </p:sp>
      <p:sp>
        <p:nvSpPr>
          <p:cNvPr id="10" name="Content Placeholder 4"/>
          <p:cNvSpPr txBox="1">
            <a:spLocks/>
          </p:cNvSpPr>
          <p:nvPr/>
        </p:nvSpPr>
        <p:spPr>
          <a:xfrm>
            <a:off x="3785262" y="2819400"/>
            <a:ext cx="4749138" cy="2112264"/>
          </a:xfrm>
          <a:prstGeom prst="rect">
            <a:avLst/>
          </a:prstGeom>
          <a:ln>
            <a:solidFill>
              <a:sysClr val="windowText" lastClr="00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Can be supported by transmission lines with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at least two conductors</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fields that exist in two different dielectric materials, such as microstrip lines and coplanar waveguides, the mode is actually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quasi-TEM wave</a:t>
            </a:r>
          </a:p>
        </p:txBody>
      </p:sp>
      <p:sp>
        <p:nvSpPr>
          <p:cNvPr id="11" name="TextBox 10"/>
          <p:cNvSpPr txBox="1"/>
          <p:nvPr/>
        </p:nvSpPr>
        <p:spPr>
          <a:xfrm>
            <a:off x="609600" y="3193964"/>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TEM</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Electromagnetic</a:t>
            </a:r>
          </a:p>
          <a:p>
            <a:pPr algn="ct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a:t>
            </a: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12" name="Content Placeholder 4"/>
          <p:cNvSpPr txBox="1">
            <a:spLocks/>
          </p:cNvSpPr>
          <p:nvPr/>
        </p:nvSpPr>
        <p:spPr>
          <a:xfrm>
            <a:off x="612648" y="1600200"/>
            <a:ext cx="8302752" cy="1143000"/>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Waves propagating on transmission lines can be classified into </a:t>
            </a:r>
            <a:r>
              <a:rPr lang="en-US" sz="2000" dirty="0">
                <a:solidFill>
                  <a:srgbClr val="0070C0"/>
                </a:solidFill>
                <a:latin typeface="Times New Roman" panose="02020603050405020304" pitchFamily="18" charset="0"/>
                <a:cs typeface="Times New Roman" panose="02020603050405020304" pitchFamily="18" charset="0"/>
              </a:rPr>
              <a:t>three different modes</a:t>
            </a:r>
            <a:r>
              <a:rPr lang="en-US" sz="2000" dirty="0">
                <a:solidFill>
                  <a:prstClr val="black"/>
                </a:solidFill>
                <a:latin typeface="Times New Roman" panose="02020603050405020304" pitchFamily="18" charset="0"/>
                <a:cs typeface="Times New Roman" panose="02020603050405020304" pitchFamily="18" charset="0"/>
              </a:rPr>
              <a:t>, in which different field components exist in the direction of propagation</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Modes here represent different electric and magnetic </a:t>
            </a:r>
            <a:r>
              <a:rPr lang="en-US" sz="2000" dirty="0">
                <a:solidFill>
                  <a:srgbClr val="0070C0"/>
                </a:solidFill>
                <a:latin typeface="Times New Roman" panose="02020603050405020304" pitchFamily="18" charset="0"/>
                <a:cs typeface="Times New Roman" panose="02020603050405020304" pitchFamily="18" charset="0"/>
              </a:rPr>
              <a:t>field distributions</a:t>
            </a:r>
          </a:p>
        </p:txBody>
      </p:sp>
      <p:sp>
        <p:nvSpPr>
          <p:cNvPr id="13" name="Content Placeholder 4"/>
          <p:cNvSpPr txBox="1">
            <a:spLocks/>
          </p:cNvSpPr>
          <p:nvPr/>
        </p:nvSpPr>
        <p:spPr>
          <a:xfrm>
            <a:off x="3785262" y="5380326"/>
            <a:ext cx="4749138" cy="714246"/>
          </a:xfrm>
          <a:prstGeom prst="rect">
            <a:avLst/>
          </a:prstGeom>
          <a:ln>
            <a:solidFill>
              <a:sysClr val="windowText" lastClr="000000"/>
            </a:solidFill>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Can be supported by transmission lines with one or more than one conductors</a:t>
            </a:r>
          </a:p>
        </p:txBody>
      </p:sp>
      <p:sp>
        <p:nvSpPr>
          <p:cNvPr id="14" name="TextBox 13"/>
          <p:cNvSpPr txBox="1"/>
          <p:nvPr/>
        </p:nvSpPr>
        <p:spPr>
          <a:xfrm>
            <a:off x="609600" y="4649618"/>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TE</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Electric</a:t>
            </a:r>
          </a:p>
          <a:p>
            <a:pPr algn="ct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 </a:t>
            </a: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09600" y="5686243"/>
            <a:ext cx="3038502" cy="1015663"/>
          </a:xfrm>
          <a:prstGeom prst="rect">
            <a:avLst/>
          </a:prstGeom>
          <a:solidFill>
            <a:srgbClr val="FFFF00"/>
          </a:solid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TM</a:t>
            </a:r>
            <a:br>
              <a:rPr lang="en-US" sz="2000" dirty="0">
                <a:solidFill>
                  <a:srgbClr val="FF0000"/>
                </a:solidFill>
                <a:latin typeface="Times New Roman" panose="02020603050405020304" pitchFamily="18" charset="0"/>
                <a:cs typeface="Times New Roman" panose="02020603050405020304" pitchFamily="18" charset="0"/>
              </a:rPr>
            </a:br>
            <a:r>
              <a:rPr lang="en-US" sz="2000" dirty="0">
                <a:solidFill>
                  <a:srgbClr val="FF0000"/>
                </a:solidFill>
                <a:latin typeface="Times New Roman" panose="02020603050405020304" pitchFamily="18" charset="0"/>
                <a:cs typeface="Times New Roman" panose="02020603050405020304" pitchFamily="18" charset="0"/>
              </a:rPr>
              <a:t>Transverse Magnetic</a:t>
            </a:r>
          </a:p>
          <a:p>
            <a:pPr algn="ctr"/>
            <a:r>
              <a:rPr lang="en-US" sz="2000" i="1" dirty="0">
                <a:solidFill>
                  <a:srgbClr val="FF0000"/>
                </a:solidFill>
                <a:latin typeface="Times New Roman" panose="02020603050405020304" pitchFamily="18" charset="0"/>
                <a:cs typeface="Times New Roman" panose="02020603050405020304" pitchFamily="18" charset="0"/>
              </a:rPr>
              <a:t>H</a:t>
            </a:r>
            <a:r>
              <a:rPr lang="en-US" sz="2000" i="1" baseline="-25000"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 </a:t>
            </a:r>
            <a:r>
              <a:rPr lang="en-US" sz="2000" i="1" dirty="0" err="1">
                <a:solidFill>
                  <a:srgbClr val="FF0000"/>
                </a:solidFill>
                <a:latin typeface="Times New Roman" panose="02020603050405020304" pitchFamily="18" charset="0"/>
                <a:cs typeface="Times New Roman" panose="02020603050405020304" pitchFamily="18" charset="0"/>
              </a:rPr>
              <a:t>E</a:t>
            </a:r>
            <a:r>
              <a:rPr lang="en-US" sz="2000" i="1" baseline="-25000" dirty="0" err="1">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 ≠ 0</a:t>
            </a:r>
            <a:endParaRPr lang="en-US" sz="2000" i="1" baseline="-25000"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A3063206-23A9-4407-80F8-2393731D36B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49</a:t>
            </a:fld>
            <a:endParaRPr lang="en-US"/>
          </a:p>
        </p:txBody>
      </p:sp>
    </p:spTree>
    <p:extLst>
      <p:ext uri="{BB962C8B-B14F-4D97-AF65-F5344CB8AC3E}">
        <p14:creationId xmlns:p14="http://schemas.microsoft.com/office/powerpoint/2010/main" val="156736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7769352" cy="990600"/>
          </a:xfrm>
        </p:spPr>
        <p:txBody>
          <a:bodyPr>
            <a:normAutofit fontScale="90000"/>
          </a:bodyPr>
          <a:lstStyle/>
          <a:p>
            <a:r>
              <a:rPr lang="en-US" dirty="0"/>
              <a:t>Modeling Normal Incidence (Lossless)</a:t>
            </a:r>
          </a:p>
        </p:txBody>
      </p:sp>
      <p:pic>
        <p:nvPicPr>
          <p:cNvPr id="6146" name="Picture 2"/>
          <p:cNvPicPr>
            <a:picLocks noGrp="1" noChangeAspect="1" noChangeArrowheads="1"/>
          </p:cNvPicPr>
          <p:nvPr>
            <p:ph sz="quarter" idx="1"/>
          </p:nvPr>
        </p:nvPicPr>
        <p:blipFill rotWithShape="1">
          <a:blip r:embed="rId3" cstate="print"/>
          <a:srcRect b="37681"/>
          <a:stretch/>
        </p:blipFill>
        <p:spPr bwMode="auto">
          <a:xfrm>
            <a:off x="236475" y="1772815"/>
            <a:ext cx="4652407" cy="3263921"/>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AD3BAF29-10F0-44A3-9F3B-10B95D7A337F}"/>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a:t>
            </a:fld>
            <a:endParaRPr lang="en-US"/>
          </a:p>
        </p:txBody>
      </p:sp>
      <p:sp>
        <p:nvSpPr>
          <p:cNvPr id="6" name="圆角矩形 5"/>
          <p:cNvSpPr/>
          <p:nvPr/>
        </p:nvSpPr>
        <p:spPr>
          <a:xfrm>
            <a:off x="182526" y="5445224"/>
            <a:ext cx="4677506" cy="1296144"/>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marL="285750" indent="-285750" algn="just">
              <a:lnSpc>
                <a:spcPct val="150000"/>
              </a:lnSpc>
              <a:buFont typeface="Arial" panose="020B0604020202020204" pitchFamily="34" charset="0"/>
              <a:buChar char="•"/>
            </a:pPr>
            <a:r>
              <a:rPr lang="en-US" altLang="zh-CN" sz="1600" dirty="0" smtClean="0">
                <a:solidFill>
                  <a:schemeClr val="tx1"/>
                </a:solidFill>
                <a:latin typeface="Gill Sans MT" panose="020B0502020104020203" pitchFamily="34" charset="0"/>
              </a:rPr>
              <a:t>What are the fields in both regions?</a:t>
            </a:r>
          </a:p>
          <a:p>
            <a:pPr marL="285750" indent="-285750" algn="just">
              <a:lnSpc>
                <a:spcPct val="150000"/>
              </a:lnSpc>
              <a:buFont typeface="Arial" panose="020B0604020202020204" pitchFamily="34" charset="0"/>
              <a:buChar char="•"/>
            </a:pPr>
            <a:r>
              <a:rPr lang="en-US" altLang="zh-CN" sz="1600" dirty="0" smtClean="0">
                <a:solidFill>
                  <a:schemeClr val="tx1"/>
                </a:solidFill>
                <a:latin typeface="Gill Sans MT" panose="020B0502020104020203" pitchFamily="34" charset="0"/>
              </a:rPr>
              <a:t>Concept of loss</a:t>
            </a:r>
            <a:r>
              <a:rPr lang="en-US" altLang="zh-CN" sz="1600" dirty="0" smtClean="0">
                <a:solidFill>
                  <a:srgbClr val="C00000"/>
                </a:solidFill>
                <a:latin typeface="Gill Sans MT" panose="020B0502020104020203" pitchFamily="34" charset="0"/>
              </a:rPr>
              <a:t>less</a:t>
            </a:r>
            <a:r>
              <a:rPr lang="en-US" altLang="zh-CN" sz="1600" dirty="0" smtClean="0">
                <a:solidFill>
                  <a:schemeClr val="tx1"/>
                </a:solidFill>
                <a:latin typeface="Gill Sans MT" panose="020B0502020104020203" pitchFamily="34" charset="0"/>
              </a:rPr>
              <a:t>, </a:t>
            </a:r>
            <a:r>
              <a:rPr lang="en-US" altLang="zh-CN" sz="1600" dirty="0" smtClean="0">
                <a:solidFill>
                  <a:srgbClr val="C00000"/>
                </a:solidFill>
                <a:latin typeface="Gill Sans MT" panose="020B0502020104020203" pitchFamily="34" charset="0"/>
              </a:rPr>
              <a:t>in</a:t>
            </a:r>
            <a:r>
              <a:rPr lang="en-US" altLang="zh-CN" sz="1600" dirty="0" smtClean="0">
                <a:solidFill>
                  <a:schemeClr val="tx1"/>
                </a:solidFill>
                <a:latin typeface="Gill Sans MT" panose="020B0502020104020203" pitchFamily="34" charset="0"/>
              </a:rPr>
              <a:t>homogeneous, </a:t>
            </a:r>
            <a:r>
              <a:rPr lang="en-US" altLang="zh-CN" sz="1600" dirty="0" smtClean="0">
                <a:solidFill>
                  <a:srgbClr val="C00000"/>
                </a:solidFill>
                <a:latin typeface="Gill Sans MT" panose="020B0502020104020203" pitchFamily="34" charset="0"/>
              </a:rPr>
              <a:t>an</a:t>
            </a:r>
            <a:r>
              <a:rPr lang="en-US" altLang="zh-CN" sz="1600" dirty="0" smtClean="0">
                <a:solidFill>
                  <a:schemeClr val="tx1"/>
                </a:solidFill>
                <a:latin typeface="Gill Sans MT" panose="020B0502020104020203" pitchFamily="34" charset="0"/>
              </a:rPr>
              <a:t>isotropic</a:t>
            </a:r>
          </a:p>
        </p:txBody>
      </p:sp>
      <mc:AlternateContent xmlns:mc="http://schemas.openxmlformats.org/markup-compatibility/2006" xmlns:a14="http://schemas.microsoft.com/office/drawing/2010/main">
        <mc:Choice Requires="a14">
          <p:sp>
            <p:nvSpPr>
              <p:cNvPr id="4" name="矩形 3"/>
              <p:cNvSpPr/>
              <p:nvPr/>
            </p:nvSpPr>
            <p:spPr>
              <a:xfrm>
                <a:off x="4978212" y="2063135"/>
                <a:ext cx="4165788" cy="4869410"/>
              </a:xfrm>
              <a:prstGeom prst="rect">
                <a:avLst/>
              </a:prstGeom>
            </p:spPr>
            <p:txBody>
              <a:bodyPr wrap="square">
                <a:spAutoFit/>
              </a:bodyPr>
              <a:lstStyle/>
              <a:p>
                <a:pPr algn="just">
                  <a:lnSpc>
                    <a:spcPct val="150000"/>
                  </a:lnSpc>
                </a:pPr>
                <a:r>
                  <a:rPr lang="en-US" altLang="zh-CN" sz="1600" dirty="0" smtClean="0">
                    <a:latin typeface="Times New Roman" panose="02020603050405020304" pitchFamily="18" charset="0"/>
                    <a:cs typeface="Times New Roman" panose="02020603050405020304" pitchFamily="18" charset="0"/>
                  </a:rPr>
                  <a:t>Suppose</a:t>
                </a:r>
                <a:r>
                  <a:rPr lang="en-US" altLang="zh-CN" sz="1600" i="1" dirty="0" smtClean="0">
                    <a:latin typeface="Times New Roman" panose="02020603050405020304" pitchFamily="18" charset="0"/>
                    <a:cs typeface="Times New Roman" panose="02020603050405020304" pitchFamily="18" charset="0"/>
                  </a:rPr>
                  <a:t>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1</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0</a:t>
                </a:r>
                <a:r>
                  <a:rPr lang="en-US" altLang="zh-CN" sz="1600" dirty="0" smtClean="0">
                    <a:latin typeface="Times New Roman" panose="02020603050405020304" pitchFamily="18" charset="0"/>
                    <a:cs typeface="Times New Roman" panose="02020603050405020304" pitchFamily="18" charset="0"/>
                  </a:rPr>
                  <a:t> e</a:t>
                </a:r>
                <a:r>
                  <a:rPr lang="en-US" altLang="zh-CN" sz="1600" i="1" baseline="30000" dirty="0" smtClean="0">
                    <a:latin typeface="Times New Roman" panose="02020603050405020304" pitchFamily="18" charset="0"/>
                    <a:cs typeface="Times New Roman" panose="02020603050405020304" pitchFamily="18" charset="0"/>
                  </a:rPr>
                  <a:t>–</a:t>
                </a:r>
                <a:r>
                  <a:rPr lang="en-US" altLang="zh-CN" sz="1600" i="1" baseline="30000" dirty="0" err="1" smtClean="0">
                    <a:latin typeface="Times New Roman" panose="02020603050405020304" pitchFamily="18" charset="0"/>
                    <a:cs typeface="Times New Roman" panose="02020603050405020304" pitchFamily="18" charset="0"/>
                  </a:rPr>
                  <a:t>iωt+ikz</a:t>
                </a:r>
                <a:endParaRPr lang="en-US" altLang="zh-CN" sz="1600" dirty="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Take real part,   </a:t>
                </a:r>
                <a:r>
                  <a:rPr lang="en-US" altLang="zh-CN" sz="1600" i="1" dirty="0" smtClean="0">
                    <a:latin typeface="Times New Roman" panose="02020603050405020304" pitchFamily="18" charset="0"/>
                    <a:cs typeface="Times New Roman" panose="02020603050405020304" pitchFamily="18" charset="0"/>
                  </a:rPr>
                  <a:t>Re</a:t>
                </a:r>
                <a:r>
                  <a:rPr lang="en-US" altLang="zh-CN" sz="1600" dirty="0" smtClean="0">
                    <a:latin typeface="Times New Roman" panose="02020603050405020304" pitchFamily="18" charset="0"/>
                    <a:cs typeface="Times New Roman" panose="02020603050405020304" pitchFamily="18" charset="0"/>
                  </a:rPr>
                  <a:t>[</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1</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 </a:t>
                </a:r>
                <a:r>
                  <a:rPr lang="en-US" altLang="zh-CN" sz="1600" b="1" i="1" dirty="0">
                    <a:latin typeface="Times New Roman" panose="02020603050405020304" pitchFamily="18" charset="0"/>
                    <a:cs typeface="Times New Roman" panose="02020603050405020304" pitchFamily="18" charset="0"/>
                  </a:rPr>
                  <a:t>E</a:t>
                </a:r>
                <a:r>
                  <a:rPr lang="en-US" altLang="zh-CN" sz="1600" baseline="-25000" dirty="0">
                    <a:latin typeface="Times New Roman" panose="02020603050405020304" pitchFamily="18" charset="0"/>
                    <a:cs typeface="Times New Roman" panose="02020603050405020304" pitchFamily="18" charset="0"/>
                  </a:rPr>
                  <a:t>0 </a:t>
                </a:r>
                <a:r>
                  <a:rPr lang="en-US" altLang="zh-CN" sz="1600" dirty="0" smtClean="0">
                    <a:latin typeface="Times New Roman" panose="02020603050405020304" pitchFamily="18" charset="0"/>
                    <a:cs typeface="Times New Roman" panose="02020603050405020304" pitchFamily="18" charset="0"/>
                  </a:rPr>
                  <a:t>cos(</a:t>
                </a:r>
                <a:r>
                  <a:rPr lang="en-US" altLang="zh-CN" sz="1600" i="1" dirty="0" err="1" smtClean="0">
                    <a:latin typeface="Times New Roman" panose="02020603050405020304" pitchFamily="18" charset="0"/>
                    <a:cs typeface="Times New Roman" panose="02020603050405020304" pitchFamily="18" charset="0"/>
                  </a:rPr>
                  <a:t>ωt</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 </a:t>
                </a:r>
                <a:r>
                  <a:rPr lang="en-US" altLang="zh-CN" sz="1600" i="1" dirty="0" err="1" smtClean="0">
                    <a:latin typeface="Times New Roman" panose="02020603050405020304" pitchFamily="18" charset="0"/>
                    <a:cs typeface="Times New Roman" panose="02020603050405020304" pitchFamily="18" charset="0"/>
                  </a:rPr>
                  <a:t>kz</a:t>
                </a:r>
                <a:r>
                  <a:rPr lang="en-US" altLang="zh-CN" sz="1600" dirty="0" smtClean="0">
                    <a:latin typeface="Times New Roman" panose="02020603050405020304" pitchFamily="18" charset="0"/>
                    <a:cs typeface="Times New Roman" panose="02020603050405020304" pitchFamily="18" charset="0"/>
                  </a:rPr>
                  <a:t>)</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Let (</a:t>
                </a:r>
                <a:r>
                  <a:rPr lang="en-US" altLang="zh-CN" sz="1600" i="1" dirty="0" err="1" smtClean="0">
                    <a:latin typeface="Times New Roman" panose="02020603050405020304" pitchFamily="18" charset="0"/>
                    <a:cs typeface="Times New Roman" panose="02020603050405020304" pitchFamily="18" charset="0"/>
                  </a:rPr>
                  <a:t>ωt</a:t>
                </a:r>
                <a:r>
                  <a:rPr lang="en-US" altLang="zh-CN" sz="1600"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r>
                  <a:rPr lang="en-US" altLang="zh-CN" sz="1600" i="1" dirty="0" err="1" smtClean="0">
                    <a:latin typeface="Times New Roman" panose="02020603050405020304" pitchFamily="18" charset="0"/>
                    <a:cs typeface="Times New Roman" panose="02020603050405020304" pitchFamily="18" charset="0"/>
                  </a:rPr>
                  <a:t>kz</a:t>
                </a:r>
                <a:r>
                  <a:rPr lang="en-US" altLang="zh-CN" sz="1600" dirty="0" smtClean="0">
                    <a:latin typeface="Times New Roman" panose="02020603050405020304" pitchFamily="18" charset="0"/>
                    <a:cs typeface="Times New Roman" panose="02020603050405020304" pitchFamily="18" charset="0"/>
                  </a:rPr>
                  <a:t>) = const. (</a:t>
                </a:r>
                <a:r>
                  <a:rPr lang="en-US" altLang="zh-CN" sz="1600" dirty="0" err="1" smtClean="0">
                    <a:latin typeface="Times New Roman" panose="02020603050405020304" pitchFamily="18" charset="0"/>
                    <a:cs typeface="Times New Roman" panose="02020603050405020304" pitchFamily="18" charset="0"/>
                  </a:rPr>
                  <a:t>equaiphase</a:t>
                </a:r>
                <a:r>
                  <a:rPr lang="en-US" altLang="zh-CN" sz="1600" dirty="0" smtClean="0">
                    <a:latin typeface="Times New Roman" panose="02020603050405020304" pitchFamily="18" charset="0"/>
                    <a:cs typeface="Times New Roman" panose="02020603050405020304" pitchFamily="18" charset="0"/>
                  </a:rPr>
                  <a:t> plane)</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and take </a:t>
                </a:r>
                <a:r>
                  <a:rPr lang="en-US" altLang="zh-CN" sz="1600" i="1" dirty="0" err="1" smtClean="0">
                    <a:latin typeface="Times New Roman" panose="02020603050405020304" pitchFamily="18" charset="0"/>
                    <a:cs typeface="Times New Roman" panose="02020603050405020304" pitchFamily="18" charset="0"/>
                  </a:rPr>
                  <a:t>dt</a:t>
                </a:r>
                <a:r>
                  <a:rPr lang="en-US" altLang="zh-CN" sz="1600" dirty="0" smtClean="0">
                    <a:latin typeface="Times New Roman" panose="02020603050405020304" pitchFamily="18" charset="0"/>
                    <a:cs typeface="Times New Roman" panose="02020603050405020304" pitchFamily="18" charset="0"/>
                  </a:rPr>
                  <a:t> in both sides,</a:t>
                </a:r>
                <a:endParaRPr lang="en-US" altLang="zh-CN" sz="1600" dirty="0">
                  <a:latin typeface="Times New Roman" panose="02020603050405020304" pitchFamily="18" charset="0"/>
                  <a:cs typeface="Times New Roman" panose="02020603050405020304" pitchFamily="18" charset="0"/>
                </a:endParaRPr>
              </a:p>
              <a:p>
                <a:pPr algn="just">
                  <a:lnSpc>
                    <a:spcPct val="150000"/>
                  </a:lnSpc>
                </a:pPr>
                <a:r>
                  <a:rPr lang="en-US" altLang="zh-CN" sz="1600" i="1" dirty="0" smtClean="0">
                    <a:latin typeface="Times New Roman" panose="02020603050405020304" pitchFamily="18" charset="0"/>
                    <a:cs typeface="Times New Roman" panose="02020603050405020304" pitchFamily="18" charset="0"/>
                  </a:rPr>
                  <a:t>ω</a:t>
                </a:r>
                <a:r>
                  <a:rPr lang="en-US" altLang="zh-CN" sz="1600"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k</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r>
                      <a:rPr lang="en-US" altLang="zh-CN" sz="160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0,  </m:t>
                    </m:r>
                    <m:r>
                      <a:rPr lang="en-US" altLang="zh-CN" sz="1600" b="0" i="1" smtClean="0">
                        <a:latin typeface="Cambria Math" panose="02040503050406030204" pitchFamily="18" charset="0"/>
                        <a:cs typeface="Times New Roman" panose="02020603050405020304" pitchFamily="18" charset="0"/>
                      </a:rPr>
                      <m:t>h𝑒𝑛𝑐𝑒</m:t>
                    </m:r>
                  </m:oMath>
                </a14:m>
                <a:r>
                  <a:rPr lang="zh-CN" altLang="en-US" sz="1600" i="1"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nor/>
                          </m:rPr>
                          <a:rPr lang="en-US" altLang="zh-CN" sz="1600" i="1" dirty="0">
                            <a:latin typeface="Times New Roman" panose="02020603050405020304" pitchFamily="18" charset="0"/>
                            <a:cs typeface="Times New Roman" panose="02020603050405020304" pitchFamily="18" charset="0"/>
                          </a:rPr>
                          <m:t>ω</m:t>
                        </m:r>
                      </m:num>
                      <m:den>
                        <m:r>
                          <m:rPr>
                            <m:nor/>
                          </m:rPr>
                          <a:rPr lang="en-US" altLang="zh-CN" sz="1600" i="1" dirty="0">
                            <a:latin typeface="Times New Roman" panose="02020603050405020304" pitchFamily="18" charset="0"/>
                            <a:cs typeface="Times New Roman" panose="02020603050405020304" pitchFamily="18" charset="0"/>
                          </a:rPr>
                          <m:t>k</m:t>
                        </m:r>
                      </m:den>
                    </m:f>
                  </m:oMath>
                </a14:m>
                <a:r>
                  <a:rPr lang="en-US" altLang="zh-CN" sz="1600" dirty="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𝑣</m:t>
                        </m:r>
                      </m:e>
                      <m:sub>
                        <m:r>
                          <a:rPr lang="en-US" altLang="zh-CN" sz="1600" b="0" i="1" smtClean="0">
                            <a:latin typeface="Cambria Math" panose="02040503050406030204" pitchFamily="18" charset="0"/>
                            <a:cs typeface="Times New Roman" panose="02020603050405020304" pitchFamily="18" charset="0"/>
                          </a:rPr>
                          <m:t>𝑝</m:t>
                        </m:r>
                      </m:sub>
                    </m:sSub>
                    <m:r>
                      <m:rPr>
                        <m:nor/>
                      </m:rPr>
                      <a:rPr lang="en-US" altLang="zh-CN" sz="1600" i="1" dirty="0">
                        <a:latin typeface="Times New Roman" panose="020206030504050203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oMath>
                </a14:m>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m/s</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Therefore, wave propagates along +</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direction.</a:t>
                </a:r>
              </a:p>
              <a:p>
                <a:pPr algn="just">
                  <a:lnSpc>
                    <a:spcPct val="150000"/>
                  </a:lnSpc>
                </a:pPr>
                <a:r>
                  <a:rPr lang="en-US" altLang="zh-CN" sz="1600" dirty="0" smtClean="0">
                    <a:latin typeface="Times New Roman" panose="02020603050405020304" pitchFamily="18" charset="0"/>
                    <a:cs typeface="Times New Roman" panose="02020603050405020304" pitchFamily="18" charset="0"/>
                  </a:rPr>
                  <a:t>Otherwise when </a:t>
                </a:r>
                <a:r>
                  <a:rPr lang="en-US" altLang="zh-CN" sz="1600" b="1" i="1" dirty="0" smtClean="0">
                    <a:latin typeface="Times New Roman" panose="02020603050405020304" pitchFamily="18" charset="0"/>
                    <a:cs typeface="Times New Roman" panose="02020603050405020304" pitchFamily="18" charset="0"/>
                  </a:rPr>
                  <a:t>E</a:t>
                </a:r>
                <a:r>
                  <a:rPr lang="en-US" altLang="zh-CN" sz="1600" baseline="-25000" dirty="0" smtClean="0">
                    <a:latin typeface="Times New Roman" panose="02020603050405020304" pitchFamily="18" charset="0"/>
                    <a:cs typeface="Times New Roman" panose="02020603050405020304" pitchFamily="18" charset="0"/>
                  </a:rPr>
                  <a:t>2</a:t>
                </a:r>
                <a:r>
                  <a:rPr lang="en-US" altLang="zh-CN" sz="1600" dirty="0" smtClean="0">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z</a:t>
                </a:r>
                <a:r>
                  <a:rPr lang="en-US" altLang="zh-CN" sz="16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t</a:t>
                </a:r>
                <a:r>
                  <a:rPr lang="en-US" altLang="zh-CN" sz="1600" dirty="0" smtClean="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a:t>
                </a:r>
                <a:r>
                  <a:rPr lang="en-US" altLang="zh-CN" sz="1600" b="1" i="1" dirty="0">
                    <a:latin typeface="Times New Roman" panose="02020603050405020304" pitchFamily="18" charset="0"/>
                    <a:cs typeface="Times New Roman" panose="02020603050405020304" pitchFamily="18" charset="0"/>
                  </a:rPr>
                  <a:t>E</a:t>
                </a:r>
                <a:r>
                  <a:rPr lang="en-US" altLang="zh-CN" sz="1600" baseline="-25000" dirty="0">
                    <a:latin typeface="Times New Roman" panose="02020603050405020304" pitchFamily="18" charset="0"/>
                    <a:cs typeface="Times New Roman" panose="02020603050405020304" pitchFamily="18" charset="0"/>
                  </a:rPr>
                  <a:t>0</a:t>
                </a:r>
                <a:r>
                  <a:rPr lang="en-US" altLang="zh-CN" sz="1600" dirty="0">
                    <a:latin typeface="Times New Roman" panose="02020603050405020304" pitchFamily="18" charset="0"/>
                    <a:cs typeface="Times New Roman" panose="02020603050405020304" pitchFamily="18" charset="0"/>
                  </a:rPr>
                  <a:t> </a:t>
                </a:r>
                <a:r>
                  <a:rPr lang="en-US" altLang="zh-CN" sz="1600" dirty="0" err="1" smtClean="0">
                    <a:latin typeface="Times New Roman" panose="02020603050405020304" pitchFamily="18" charset="0"/>
                    <a:cs typeface="Times New Roman" panose="02020603050405020304" pitchFamily="18" charset="0"/>
                  </a:rPr>
                  <a:t>e</a:t>
                </a:r>
                <a:r>
                  <a:rPr lang="en-US" altLang="zh-CN" sz="1600" i="1" baseline="30000" dirty="0" err="1" smtClean="0">
                    <a:latin typeface="Times New Roman" panose="02020603050405020304" pitchFamily="18" charset="0"/>
                    <a:cs typeface="Times New Roman" panose="02020603050405020304" pitchFamily="18" charset="0"/>
                  </a:rPr>
                  <a:t>iωt+ikz</a:t>
                </a:r>
                <a:endParaRPr lang="en-US" altLang="zh-CN" sz="1600" i="1" baseline="300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i="1" dirty="0">
                    <a:latin typeface="Times New Roman" panose="02020603050405020304" pitchFamily="18" charset="0"/>
                    <a:cs typeface="Times New Roman" panose="02020603050405020304" pitchFamily="18" charset="0"/>
                  </a:rPr>
                  <a:t>ω</a:t>
                </a:r>
                <a:r>
                  <a:rPr lang="en-US" altLang="zh-CN" sz="1600" dirty="0">
                    <a:latin typeface="Times New Roman" panose="02020603050405020304" pitchFamily="18" charset="0"/>
                    <a:cs typeface="Times New Roman" panose="02020603050405020304" pitchFamily="18" charset="0"/>
                  </a:rPr>
                  <a:t> </a:t>
                </a:r>
                <a:r>
                  <a:rPr lang="en-US" altLang="zh-CN" sz="1600" b="1" i="1" dirty="0" smtClean="0">
                    <a:solidFill>
                      <a:srgbClr val="C00000"/>
                    </a:solidFill>
                    <a:latin typeface="Times New Roman" panose="02020603050405020304" pitchFamily="18" charset="0"/>
                    <a:cs typeface="Times New Roman" panose="02020603050405020304" pitchFamily="18" charset="0"/>
                  </a:rPr>
                  <a:t>+</a:t>
                </a:r>
                <a:r>
                  <a:rPr lang="en-US" altLang="zh-CN" sz="1600" i="1" dirty="0" smtClean="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k</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r>
                      <a:rPr lang="en-US" altLang="zh-CN" sz="1600" i="1">
                        <a:latin typeface="Cambria Math" panose="02040503050406030204" pitchFamily="18" charset="0"/>
                        <a:cs typeface="Times New Roman" panose="02020603050405020304" pitchFamily="18" charset="0"/>
                      </a:rPr>
                      <m:t>=0</m:t>
                    </m:r>
                  </m:oMath>
                </a14:m>
                <a:r>
                  <a:rPr lang="en-US" altLang="zh-CN" sz="16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1600" i="1">
                            <a:latin typeface="Cambria Math" panose="02040503050406030204" pitchFamily="18" charset="0"/>
                            <a:cs typeface="Times New Roman" panose="02020603050405020304" pitchFamily="18" charset="0"/>
                          </a:rPr>
                        </m:ctrlPr>
                      </m:fPr>
                      <m:num>
                        <m:r>
                          <m:rPr>
                            <m:nor/>
                          </m:rPr>
                          <a:rPr lang="en-US" altLang="zh-CN" sz="1600" i="1" dirty="0">
                            <a:latin typeface="Times New Roman" panose="02020603050405020304" pitchFamily="18" charset="0"/>
                            <a:cs typeface="Times New Roman" panose="02020603050405020304" pitchFamily="18" charset="0"/>
                          </a:rPr>
                          <m:t>ω</m:t>
                        </m:r>
                      </m:num>
                      <m:den>
                        <m:r>
                          <m:rPr>
                            <m:nor/>
                          </m:rPr>
                          <a:rPr lang="en-US" altLang="zh-CN" sz="1600" i="1" dirty="0">
                            <a:latin typeface="Times New Roman" panose="02020603050405020304" pitchFamily="18" charset="0"/>
                            <a:cs typeface="Times New Roman" panose="02020603050405020304" pitchFamily="18" charset="0"/>
                          </a:rPr>
                          <m:t>k</m:t>
                        </m:r>
                      </m:den>
                    </m:f>
                  </m:oMath>
                </a14:m>
                <a:r>
                  <a:rPr lang="en-US" altLang="zh-CN" sz="1600"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𝑣</m:t>
                        </m:r>
                      </m:e>
                      <m:sub>
                        <m:r>
                          <a:rPr lang="en-US" altLang="zh-CN" sz="1600" i="1">
                            <a:latin typeface="Cambria Math" panose="02040503050406030204" pitchFamily="18" charset="0"/>
                            <a:cs typeface="Times New Roman" panose="02020603050405020304" pitchFamily="18" charset="0"/>
                          </a:rPr>
                          <m:t>𝑝</m:t>
                        </m:r>
                      </m:sub>
                    </m:sSub>
                    <m:r>
                      <m:rPr>
                        <m:nor/>
                      </m:rPr>
                      <a:rPr lang="en-US" altLang="zh-CN" sz="1600" i="1" dirty="0">
                        <a:latin typeface="Times New Roman" panose="02020603050405020304" pitchFamily="18" charset="0"/>
                        <a:cs typeface="Times New Roman" panose="02020603050405020304" pitchFamily="18" charset="0"/>
                      </a:rPr>
                      <m:t>=</m:t>
                    </m:r>
                    <m:r>
                      <a:rPr lang="en-US" altLang="zh-CN" sz="1600" b="0" i="1" dirty="0" smtClean="0">
                        <a:latin typeface="Cambria Math" panose="02040503050406030204" pitchFamily="18" charset="0"/>
                        <a:cs typeface="Times New Roman" panose="02020603050405020304" pitchFamily="18" charset="0"/>
                      </a:rPr>
                      <m:t> </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r>
                          <m:rPr>
                            <m:sty m:val="p"/>
                          </m:rPr>
                          <a:rPr lang="en-US" altLang="zh-CN" sz="1600" i="1">
                            <a:latin typeface="Cambria Math" panose="02040503050406030204" pitchFamily="18" charset="0"/>
                            <a:cs typeface="Times New Roman" panose="02020603050405020304" pitchFamily="18" charset="0"/>
                          </a:rPr>
                          <m:t>dz</m:t>
                        </m:r>
                      </m:num>
                      <m:den>
                        <m:r>
                          <a:rPr lang="en-US" altLang="zh-CN" sz="1600" i="1">
                            <a:latin typeface="Cambria Math" panose="02040503050406030204" pitchFamily="18" charset="0"/>
                            <a:cs typeface="Times New Roman" panose="02020603050405020304" pitchFamily="18" charset="0"/>
                          </a:rPr>
                          <m:t>𝑑𝑡</m:t>
                        </m:r>
                      </m:den>
                    </m:f>
                  </m:oMath>
                </a14:m>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m/s</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a:latin typeface="Times New Roman" panose="02020603050405020304" pitchFamily="18" charset="0"/>
                    <a:cs typeface="Times New Roman" panose="02020603050405020304" pitchFamily="18" charset="0"/>
                  </a:rPr>
                  <a:t>wave propagates along </a:t>
                </a:r>
                <a14:m>
                  <m:oMath xmlns:m="http://schemas.openxmlformats.org/officeDocument/2006/math">
                    <m:r>
                      <a:rPr lang="en-US" altLang="zh-CN" sz="160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600" i="1" dirty="0">
                    <a:solidFill>
                      <a:srgbClr val="C00000"/>
                    </a:solidFill>
                    <a:latin typeface="Times New Roman" panose="02020603050405020304" pitchFamily="18" charset="0"/>
                    <a:cs typeface="Times New Roman" panose="02020603050405020304" pitchFamily="18" charset="0"/>
                  </a:rPr>
                  <a:t>z</a:t>
                </a:r>
                <a:r>
                  <a:rPr lang="en-US" altLang="zh-CN" sz="1600" dirty="0">
                    <a:latin typeface="Times New Roman" panose="02020603050405020304" pitchFamily="18" charset="0"/>
                    <a:cs typeface="Times New Roman" panose="02020603050405020304" pitchFamily="18" charset="0"/>
                  </a:rPr>
                  <a:t> direction</a:t>
                </a:r>
              </a:p>
              <a:p>
                <a:pPr algn="just">
                  <a:lnSpc>
                    <a:spcPct val="150000"/>
                  </a:lnSpc>
                </a:pPr>
                <a:endParaRPr lang="en-US" altLang="zh-CN" sz="1600" dirty="0" smtClean="0">
                  <a:latin typeface="Times New Roman" panose="02020603050405020304" pitchFamily="18" charset="0"/>
                  <a:cs typeface="Times New Roman" panose="02020603050405020304" pitchFamily="18" charset="0"/>
                </a:endParaRPr>
              </a:p>
              <a:p>
                <a:pPr algn="just">
                  <a:lnSpc>
                    <a:spcPct val="150000"/>
                  </a:lnSpc>
                </a:pPr>
                <a:r>
                  <a:rPr lang="en-US" altLang="zh-CN" sz="1600" dirty="0" smtClean="0">
                    <a:latin typeface="Times New Roman" panose="02020603050405020304" pitchFamily="18" charset="0"/>
                    <a:cs typeface="Times New Roman" panose="02020603050405020304" pitchFamily="18" charset="0"/>
                  </a:rPr>
                  <a:t>Consequently, it is OK to take either e</a:t>
                </a:r>
                <a:r>
                  <a:rPr lang="en-US" altLang="zh-CN" sz="1600" i="1" baseline="30000" dirty="0" smtClean="0">
                    <a:latin typeface="Times New Roman" panose="02020603050405020304" pitchFamily="18" charset="0"/>
                    <a:cs typeface="Times New Roman" panose="02020603050405020304" pitchFamily="18" charset="0"/>
                  </a:rPr>
                  <a:t>–</a:t>
                </a:r>
                <a:r>
                  <a:rPr lang="en-US" altLang="zh-CN" sz="1600" i="1" baseline="30000" dirty="0" err="1" smtClean="0">
                    <a:latin typeface="Times New Roman" panose="02020603050405020304" pitchFamily="18" charset="0"/>
                    <a:cs typeface="Times New Roman" panose="02020603050405020304" pitchFamily="18" charset="0"/>
                  </a:rPr>
                  <a:t>iωt</a:t>
                </a:r>
                <a:r>
                  <a:rPr lang="en-US" altLang="zh-CN" sz="1600" i="1" baseline="30000" dirty="0" smtClean="0">
                    <a:latin typeface="Times New Roman" panose="02020603050405020304" pitchFamily="18" charset="0"/>
                    <a:cs typeface="Times New Roman" panose="02020603050405020304" pitchFamily="18" charset="0"/>
                  </a:rPr>
                  <a:t> </a:t>
                </a:r>
                <a:r>
                  <a:rPr lang="en-US" altLang="zh-CN" sz="1600" i="1" dirty="0" smtClean="0">
                    <a:latin typeface="Times New Roman" panose="02020603050405020304" pitchFamily="18" charset="0"/>
                    <a:cs typeface="Times New Roman" panose="02020603050405020304" pitchFamily="18" charset="0"/>
                  </a:rPr>
                  <a:t>or </a:t>
                </a:r>
                <a:r>
                  <a:rPr lang="en-US" altLang="zh-CN" sz="1600" dirty="0" err="1" smtClean="0">
                    <a:latin typeface="Times New Roman" panose="02020603050405020304" pitchFamily="18" charset="0"/>
                    <a:cs typeface="Times New Roman" panose="02020603050405020304" pitchFamily="18" charset="0"/>
                  </a:rPr>
                  <a:t>e</a:t>
                </a:r>
                <a:r>
                  <a:rPr lang="en-US" altLang="zh-CN" sz="1600" i="1" baseline="30000" dirty="0" err="1" smtClean="0">
                    <a:latin typeface="Times New Roman" panose="02020603050405020304" pitchFamily="18" charset="0"/>
                    <a:cs typeface="Times New Roman" panose="02020603050405020304" pitchFamily="18" charset="0"/>
                  </a:rPr>
                  <a:t>jωt</a:t>
                </a:r>
                <a:r>
                  <a:rPr lang="en-US" altLang="zh-CN" sz="1600" i="1" baseline="30000" dirty="0" smtClean="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as their real part go to the same conclusion. </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978212" y="2063135"/>
                <a:ext cx="4165788" cy="4869410"/>
              </a:xfrm>
              <a:prstGeom prst="rect">
                <a:avLst/>
              </a:prstGeom>
              <a:blipFill>
                <a:blip r:embed="rId4"/>
                <a:stretch>
                  <a:fillRect l="-878"/>
                </a:stretch>
              </a:blipFill>
            </p:spPr>
            <p:txBody>
              <a:bodyPr/>
              <a:lstStyle/>
              <a:p>
                <a:r>
                  <a:rPr lang="zh-CN" altLang="en-US">
                    <a:noFill/>
                  </a:rPr>
                  <a:t> </a:t>
                </a:r>
              </a:p>
            </p:txBody>
          </p:sp>
        </mc:Fallback>
      </mc:AlternateContent>
      <p:sp>
        <p:nvSpPr>
          <p:cNvPr id="7" name="矩形 6"/>
          <p:cNvSpPr/>
          <p:nvPr/>
        </p:nvSpPr>
        <p:spPr>
          <a:xfrm>
            <a:off x="5007062" y="1555304"/>
            <a:ext cx="4427984" cy="507831"/>
          </a:xfrm>
          <a:prstGeom prst="rect">
            <a:avLst/>
          </a:prstGeom>
        </p:spPr>
        <p:txBody>
          <a:bodyPr wrap="square">
            <a:spAutoFit/>
          </a:bodyPr>
          <a:lstStyle/>
          <a:p>
            <a:pPr algn="just">
              <a:lnSpc>
                <a:spcPct val="150000"/>
              </a:lnSpc>
            </a:pPr>
            <a:r>
              <a:rPr lang="en-US" altLang="zh-CN" dirty="0" smtClean="0">
                <a:latin typeface="Gill Sans MT" panose="020B0502020104020203" pitchFamily="34" charset="0"/>
              </a:rPr>
              <a:t>Time </a:t>
            </a:r>
            <a:r>
              <a:rPr lang="en-US" altLang="zh-CN" dirty="0">
                <a:latin typeface="Gill Sans MT" panose="020B0502020104020203" pitchFamily="34" charset="0"/>
              </a:rPr>
              <a:t>conventions: e</a:t>
            </a:r>
            <a:r>
              <a:rPr lang="en-US" altLang="zh-CN" i="1" baseline="30000" dirty="0">
                <a:latin typeface="Gill Sans MT" panose="020B0502020104020203" pitchFamily="34" charset="0"/>
              </a:rPr>
              <a:t>–</a:t>
            </a:r>
            <a:r>
              <a:rPr lang="en-US" altLang="zh-CN" i="1" baseline="30000" dirty="0" err="1">
                <a:latin typeface="Gill Sans MT" panose="020B0502020104020203" pitchFamily="34" charset="0"/>
              </a:rPr>
              <a:t>iωt</a:t>
            </a:r>
            <a:r>
              <a:rPr lang="en-US" altLang="zh-CN" dirty="0">
                <a:latin typeface="Gill Sans MT" panose="020B0502020104020203" pitchFamily="34" charset="0"/>
              </a:rPr>
              <a:t> and </a:t>
            </a:r>
            <a:r>
              <a:rPr lang="en-US" altLang="zh-CN" dirty="0" err="1" smtClean="0">
                <a:latin typeface="Gill Sans MT" panose="020B0502020104020203" pitchFamily="34" charset="0"/>
              </a:rPr>
              <a:t>e</a:t>
            </a:r>
            <a:r>
              <a:rPr lang="en-US" altLang="zh-CN" i="1" baseline="30000" dirty="0" err="1" smtClean="0">
                <a:latin typeface="Gill Sans MT" panose="020B0502020104020203" pitchFamily="34" charset="0"/>
              </a:rPr>
              <a:t>+jωt</a:t>
            </a:r>
            <a:r>
              <a:rPr lang="en-US" altLang="zh-CN" i="1" baseline="30000" dirty="0" smtClean="0">
                <a:latin typeface="Gill Sans MT" panose="020B0502020104020203" pitchFamily="34" charset="0"/>
              </a:rPr>
              <a:t> </a:t>
            </a:r>
            <a:r>
              <a:rPr lang="en-US" altLang="zh-CN" dirty="0">
                <a:latin typeface="Gill Sans MT" panose="020B0502020104020203" pitchFamily="34" charset="0"/>
              </a:rPr>
              <a:t>(</a:t>
            </a:r>
            <a:r>
              <a:rPr lang="en-US" altLang="zh-CN" i="1" dirty="0" smtClean="0">
                <a:latin typeface="Gill Sans MT" panose="020B0502020104020203" pitchFamily="34" charset="0"/>
              </a:rPr>
              <a:t>pp. 25</a:t>
            </a:r>
            <a:r>
              <a:rPr lang="en-US" altLang="zh-CN" dirty="0" smtClean="0">
                <a:latin typeface="Gill Sans MT" panose="020B0502020104020203" pitchFamily="34" charset="0"/>
              </a:rPr>
              <a:t>)</a:t>
            </a:r>
            <a:endParaRPr lang="en-US" altLang="zh-CN" dirty="0">
              <a:latin typeface="Gill Sans MT" panose="020B0502020104020203" pitchFamily="34" charset="0"/>
            </a:endParaRPr>
          </a:p>
        </p:txBody>
      </p:sp>
      <p:sp>
        <p:nvSpPr>
          <p:cNvPr id="8" name="右箭头 7"/>
          <p:cNvSpPr/>
          <p:nvPr/>
        </p:nvSpPr>
        <p:spPr>
          <a:xfrm>
            <a:off x="6444208" y="5008376"/>
            <a:ext cx="360040" cy="196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Relations for </a:t>
            </a:r>
            <a:r>
              <a:rPr lang="en-US" b="1" dirty="0"/>
              <a:t>E</a:t>
            </a:r>
            <a:r>
              <a:rPr lang="en-US" dirty="0"/>
              <a:t> and </a:t>
            </a:r>
            <a:r>
              <a:rPr lang="en-US" b="1" dirty="0"/>
              <a:t>H</a:t>
            </a:r>
            <a:endParaRPr lang="en-US" dirty="0"/>
          </a:p>
        </p:txBody>
      </p:sp>
      <p:sp>
        <p:nvSpPr>
          <p:cNvPr id="4" name="Content Placeholder 4"/>
          <p:cNvSpPr txBox="1">
            <a:spLocks/>
          </p:cNvSpPr>
          <p:nvPr/>
        </p:nvSpPr>
        <p:spPr>
          <a:xfrm>
            <a:off x="612649" y="1639454"/>
            <a:ext cx="7997952" cy="10653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Next we will find general solutions (relations for </a:t>
            </a:r>
            <a:r>
              <a:rPr lang="en-US" sz="2000" b="1" i="1" dirty="0">
                <a:solidFill>
                  <a:schemeClr val="tx1"/>
                </a:solidFill>
                <a:latin typeface="Times New Roman" panose="02020603050405020304" pitchFamily="18" charset="0"/>
                <a:cs typeface="Times New Roman" panose="02020603050405020304" pitchFamily="18" charset="0"/>
              </a:rPr>
              <a:t>E</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i="1" dirty="0">
                <a:solidFill>
                  <a:schemeClr val="tx1"/>
                </a:solidFill>
                <a:latin typeface="Times New Roman" panose="02020603050405020304" pitchFamily="18" charset="0"/>
                <a:cs typeface="Times New Roman" panose="02020603050405020304" pitchFamily="18" charset="0"/>
              </a:rPr>
              <a:t>H</a:t>
            </a:r>
            <a:r>
              <a:rPr lang="en-US" sz="2000" dirty="0">
                <a:solidFill>
                  <a:schemeClr val="tx1"/>
                </a:solidFill>
                <a:latin typeface="Times New Roman" panose="02020603050405020304" pitchFamily="18" charset="0"/>
                <a:cs typeface="Times New Roman" panose="02020603050405020304" pitchFamily="18" charset="0"/>
              </a:rPr>
              <a:t>) to Maxwell’s equations for TEM, TE, and TM wave propagation in cylindrical transmission lines or waveguides.</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stretch>
            <a:fillRect/>
          </a:stretch>
        </p:blipFill>
        <p:spPr>
          <a:xfrm>
            <a:off x="1600200" y="2971800"/>
            <a:ext cx="2302875" cy="2405600"/>
          </a:xfrm>
          <a:prstGeom prst="rect">
            <a:avLst/>
          </a:prstGeom>
        </p:spPr>
      </p:pic>
      <p:pic>
        <p:nvPicPr>
          <p:cNvPr id="6" name="Picture 5"/>
          <p:cNvPicPr>
            <a:picLocks noChangeAspect="1"/>
          </p:cNvPicPr>
          <p:nvPr/>
        </p:nvPicPr>
        <p:blipFill>
          <a:blip r:embed="rId3" cstate="print"/>
          <a:stretch>
            <a:fillRect/>
          </a:stretch>
        </p:blipFill>
        <p:spPr>
          <a:xfrm>
            <a:off x="5054819" y="2971800"/>
            <a:ext cx="2716875" cy="2399134"/>
          </a:xfrm>
          <a:prstGeom prst="rect">
            <a:avLst/>
          </a:prstGeom>
        </p:spPr>
      </p:pic>
      <p:sp>
        <p:nvSpPr>
          <p:cNvPr id="7" name="TextBox 6"/>
          <p:cNvSpPr txBox="1"/>
          <p:nvPr/>
        </p:nvSpPr>
        <p:spPr>
          <a:xfrm>
            <a:off x="5745744" y="5592178"/>
            <a:ext cx="1335024"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Waveguide</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711971" y="5438290"/>
            <a:ext cx="2079332" cy="707886"/>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General transmission line</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V="1">
            <a:off x="2532182" y="3820404"/>
            <a:ext cx="1554480" cy="3509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081078" y="4026331"/>
            <a:ext cx="2005584" cy="5874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73046" y="3626221"/>
            <a:ext cx="1344168" cy="194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04749" y="3626221"/>
            <a:ext cx="74839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PEC</a:t>
            </a:r>
            <a:endParaRPr lang="en-US" sz="2000" baseline="-25000" dirty="0">
              <a:solidFill>
                <a:srgbClr val="FF00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5828040" y="4171367"/>
            <a:ext cx="983534"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Hollow</a:t>
            </a:r>
            <a:endParaRPr lang="en-US" sz="2000" baseline="-25000" dirty="0">
              <a:solidFill>
                <a:srgbClr val="0070C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57D10D53-584E-48B1-99BE-8DAC61D76BB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50</a:t>
            </a:fld>
            <a:endParaRPr lang="en-US"/>
          </a:p>
        </p:txBody>
      </p:sp>
    </p:spTree>
    <p:extLst>
      <p:ext uri="{BB962C8B-B14F-4D97-AF65-F5344CB8AC3E}">
        <p14:creationId xmlns:p14="http://schemas.microsoft.com/office/powerpoint/2010/main" val="944948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Procedure for Solving Fields</a:t>
            </a:r>
            <a:endParaRPr lang="zh-CN" altLang="en-US" dirty="0"/>
          </a:p>
        </p:txBody>
      </p:sp>
      <p:sp>
        <p:nvSpPr>
          <p:cNvPr id="3" name="内容占位符 2"/>
          <p:cNvSpPr>
            <a:spLocks noGrp="1"/>
          </p:cNvSpPr>
          <p:nvPr>
            <p:ph sz="quarter" idx="1"/>
          </p:nvPr>
        </p:nvSpPr>
        <p:spPr>
          <a:xfrm>
            <a:off x="467544" y="1600200"/>
            <a:ext cx="8208912" cy="4493096"/>
          </a:xfrm>
        </p:spPr>
        <p:txBody>
          <a:bodyPr/>
          <a:lstStyle/>
          <a:p>
            <a:pPr>
              <a:buFont typeface="Wingdings" panose="05000000000000000000" pitchFamily="2" charset="2"/>
              <a:buChar char="Ø"/>
            </a:pPr>
            <a:r>
              <a:rPr lang="en-US" altLang="zh-CN" dirty="0"/>
              <a:t>Express E</a:t>
            </a:r>
            <a:r>
              <a:rPr lang="en-US" altLang="zh-CN" baseline="-25000" dirty="0"/>
              <a:t>x</a:t>
            </a:r>
            <a:r>
              <a:rPr lang="en-US" altLang="zh-CN" dirty="0"/>
              <a:t>, </a:t>
            </a:r>
            <a:r>
              <a:rPr lang="en-US" altLang="zh-CN" dirty="0" err="1"/>
              <a:t>E</a:t>
            </a:r>
            <a:r>
              <a:rPr lang="en-US" altLang="zh-CN" baseline="-25000" dirty="0" err="1"/>
              <a:t>y</a:t>
            </a:r>
            <a:r>
              <a:rPr lang="en-US" altLang="zh-CN" dirty="0"/>
              <a:t>, </a:t>
            </a:r>
            <a:r>
              <a:rPr lang="en-US" altLang="zh-CN" dirty="0" err="1"/>
              <a:t>H</a:t>
            </a:r>
            <a:r>
              <a:rPr lang="en-US" altLang="zh-CN" baseline="-25000" dirty="0" err="1"/>
              <a:t>x</a:t>
            </a:r>
            <a:r>
              <a:rPr lang="en-US" altLang="zh-CN" dirty="0"/>
              <a:t>, and </a:t>
            </a:r>
            <a:r>
              <a:rPr lang="en-US" altLang="zh-CN" dirty="0" err="1"/>
              <a:t>H</a:t>
            </a:r>
            <a:r>
              <a:rPr lang="en-US" altLang="zh-CN" baseline="-25000" dirty="0" err="1"/>
              <a:t>y</a:t>
            </a:r>
            <a:r>
              <a:rPr lang="en-US" altLang="zh-CN" dirty="0"/>
              <a:t> in terms of </a:t>
            </a:r>
            <a:r>
              <a:rPr lang="en-US" altLang="zh-CN" dirty="0" err="1"/>
              <a:t>E</a:t>
            </a:r>
            <a:r>
              <a:rPr lang="en-US" altLang="zh-CN" baseline="-25000" dirty="0" err="1"/>
              <a:t>z</a:t>
            </a:r>
            <a:r>
              <a:rPr lang="en-US" altLang="zh-CN" dirty="0"/>
              <a:t> (TM case) and H</a:t>
            </a:r>
            <a:r>
              <a:rPr lang="en-US" altLang="zh-CN" baseline="-25000" dirty="0"/>
              <a:t>z</a:t>
            </a:r>
            <a:r>
              <a:rPr lang="en-US" altLang="zh-CN" dirty="0"/>
              <a:t> (TE case)</a:t>
            </a:r>
          </a:p>
          <a:p>
            <a:pPr>
              <a:buFont typeface="Wingdings" panose="05000000000000000000" pitchFamily="2" charset="2"/>
              <a:buChar char="Ø"/>
            </a:pPr>
            <a:r>
              <a:rPr lang="en-US" altLang="zh-CN" dirty="0"/>
              <a:t>Solve wave equation for </a:t>
            </a:r>
            <a:r>
              <a:rPr lang="en-US" altLang="zh-CN" dirty="0" err="1"/>
              <a:t>E</a:t>
            </a:r>
            <a:r>
              <a:rPr lang="en-US" altLang="zh-CN" baseline="-25000" dirty="0" err="1"/>
              <a:t>z</a:t>
            </a:r>
            <a:r>
              <a:rPr lang="en-US" altLang="zh-CN" dirty="0"/>
              <a:t> (TM case) and H</a:t>
            </a:r>
            <a:r>
              <a:rPr lang="en-US" altLang="zh-CN" baseline="-25000" dirty="0"/>
              <a:t>z</a:t>
            </a:r>
            <a:r>
              <a:rPr lang="en-US" altLang="zh-CN" dirty="0"/>
              <a:t> (TE case)</a:t>
            </a:r>
          </a:p>
          <a:p>
            <a:pPr>
              <a:buFont typeface="Wingdings" panose="05000000000000000000" pitchFamily="2" charset="2"/>
              <a:buChar char="Ø"/>
            </a:pPr>
            <a:r>
              <a:rPr lang="en-US" altLang="zh-CN" dirty="0"/>
              <a:t>Get E</a:t>
            </a:r>
            <a:r>
              <a:rPr lang="en-US" altLang="zh-CN" baseline="-25000" dirty="0"/>
              <a:t>x</a:t>
            </a:r>
            <a:r>
              <a:rPr lang="en-US" altLang="zh-CN" dirty="0"/>
              <a:t>, </a:t>
            </a:r>
            <a:r>
              <a:rPr lang="en-US" altLang="zh-CN" dirty="0" err="1"/>
              <a:t>E</a:t>
            </a:r>
            <a:r>
              <a:rPr lang="en-US" altLang="zh-CN" baseline="-25000" dirty="0" err="1"/>
              <a:t>y</a:t>
            </a:r>
            <a:r>
              <a:rPr lang="en-US" altLang="zh-CN" dirty="0"/>
              <a:t>, </a:t>
            </a:r>
            <a:r>
              <a:rPr lang="en-US" altLang="zh-CN" dirty="0" err="1"/>
              <a:t>H</a:t>
            </a:r>
            <a:r>
              <a:rPr lang="en-US" altLang="zh-CN" baseline="-25000" dirty="0" err="1"/>
              <a:t>x</a:t>
            </a:r>
            <a:r>
              <a:rPr lang="en-US" altLang="zh-CN" dirty="0"/>
              <a:t>, and </a:t>
            </a:r>
            <a:r>
              <a:rPr lang="en-US" altLang="zh-CN" dirty="0" err="1"/>
              <a:t>H</a:t>
            </a:r>
            <a:r>
              <a:rPr lang="en-US" altLang="zh-CN" baseline="-25000" dirty="0" err="1"/>
              <a:t>y</a:t>
            </a:r>
            <a:r>
              <a:rPr lang="en-US" altLang="zh-CN" dirty="0"/>
              <a:t> from step 1</a:t>
            </a:r>
          </a:p>
        </p:txBody>
      </p:sp>
      <p:sp>
        <p:nvSpPr>
          <p:cNvPr id="4" name="灯片编号占位符 3">
            <a:extLst>
              <a:ext uri="{FF2B5EF4-FFF2-40B4-BE49-F238E27FC236}">
                <a16:creationId xmlns:a16="http://schemas.microsoft.com/office/drawing/2014/main" id="{959B95A2-8374-477E-96DB-2542B0F9187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51</a:t>
            </a:fld>
            <a:endParaRPr lang="en-US"/>
          </a:p>
        </p:txBody>
      </p:sp>
    </p:spTree>
    <p:extLst>
      <p:ext uri="{BB962C8B-B14F-4D97-AF65-F5344CB8AC3E}">
        <p14:creationId xmlns:p14="http://schemas.microsoft.com/office/powerpoint/2010/main" val="559047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for Fields</a:t>
            </a:r>
            <a:endParaRPr lang="en-US" b="1" dirty="0"/>
          </a:p>
        </p:txBody>
      </p:sp>
      <p:pic>
        <p:nvPicPr>
          <p:cNvPr id="4" name="Picture 3"/>
          <p:cNvPicPr>
            <a:picLocks noChangeAspect="1"/>
          </p:cNvPicPr>
          <p:nvPr/>
        </p:nvPicPr>
        <p:blipFill>
          <a:blip r:embed="rId2" cstate="print"/>
          <a:stretch>
            <a:fillRect/>
          </a:stretch>
        </p:blipFill>
        <p:spPr>
          <a:xfrm>
            <a:off x="1066800" y="1973686"/>
            <a:ext cx="3467250" cy="413866"/>
          </a:xfrm>
          <a:prstGeom prst="rect">
            <a:avLst/>
          </a:prstGeom>
        </p:spPr>
      </p:pic>
      <p:sp>
        <p:nvSpPr>
          <p:cNvPr id="16" name="Content Placeholder 4"/>
          <p:cNvSpPr txBox="1">
            <a:spLocks/>
          </p:cNvSpPr>
          <p:nvPr/>
        </p:nvSpPr>
        <p:spPr>
          <a:xfrm>
            <a:off x="685801" y="1524000"/>
            <a:ext cx="7927848" cy="4496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Assume a wave propagating along the +</a:t>
            </a:r>
            <a:r>
              <a:rPr lang="en-US" sz="2000" i="1"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direction</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3" cstate="print"/>
          <a:stretch>
            <a:fillRect/>
          </a:stretch>
        </p:blipFill>
        <p:spPr>
          <a:xfrm>
            <a:off x="4991149" y="1963728"/>
            <a:ext cx="3622500" cy="452666"/>
          </a:xfrm>
          <a:prstGeom prst="rect">
            <a:avLst/>
          </a:prstGeom>
        </p:spPr>
      </p:pic>
      <p:pic>
        <p:nvPicPr>
          <p:cNvPr id="19" name="Picture 18"/>
          <p:cNvPicPr>
            <a:picLocks noChangeAspect="1"/>
          </p:cNvPicPr>
          <p:nvPr/>
        </p:nvPicPr>
        <p:blipFill>
          <a:blip r:embed="rId4" cstate="print"/>
          <a:stretch>
            <a:fillRect/>
          </a:stretch>
        </p:blipFill>
        <p:spPr>
          <a:xfrm>
            <a:off x="6019800" y="2563394"/>
            <a:ext cx="2134688" cy="824501"/>
          </a:xfrm>
          <a:prstGeom prst="rect">
            <a:avLst/>
          </a:prstGeom>
        </p:spPr>
      </p:pic>
      <p:pic>
        <p:nvPicPr>
          <p:cNvPr id="20" name="Picture 19"/>
          <p:cNvPicPr>
            <a:picLocks noChangeAspect="1"/>
          </p:cNvPicPr>
          <p:nvPr/>
        </p:nvPicPr>
        <p:blipFill rotWithShape="1">
          <a:blip r:embed="rId5" cstate="print"/>
          <a:srcRect b="51268"/>
          <a:stretch/>
        </p:blipFill>
        <p:spPr>
          <a:xfrm>
            <a:off x="1219200" y="4517136"/>
            <a:ext cx="3105000" cy="2155488"/>
          </a:xfrm>
          <a:prstGeom prst="rect">
            <a:avLst/>
          </a:prstGeom>
        </p:spPr>
      </p:pic>
      <p:pic>
        <p:nvPicPr>
          <p:cNvPr id="21" name="Picture 20"/>
          <p:cNvPicPr>
            <a:picLocks noChangeAspect="1"/>
          </p:cNvPicPr>
          <p:nvPr/>
        </p:nvPicPr>
        <p:blipFill rotWithShape="1">
          <a:blip r:embed="rId5" cstate="print"/>
          <a:srcRect t="51005"/>
          <a:stretch/>
        </p:blipFill>
        <p:spPr>
          <a:xfrm>
            <a:off x="5029200" y="4517136"/>
            <a:ext cx="3105000" cy="2167128"/>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887345" y="3554975"/>
                <a:ext cx="6704271"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𝑧</m:t>
                                  </m:r>
                                </m:sub>
                              </m:sSub>
                            </m:num>
                            <m:den>
                              <m:r>
                                <a:rPr lang="en-US" sz="2000" i="1" smtClean="0">
                                  <a:latin typeface="Cambria Math" panose="02040503050406030204" pitchFamily="18" charset="0"/>
                                </a:rPr>
                                <m:t>𝜕</m:t>
                              </m:r>
                              <m:r>
                                <a:rPr lang="en-US" sz="2000" i="1" smtClean="0">
                                  <a:latin typeface="Cambria Math" panose="02040503050406030204" pitchFamily="18" charset="0"/>
                                </a:rPr>
                                <m:t>𝑦</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num>
                            <m:den>
                              <m:r>
                                <a:rPr lang="en-US" sz="2000" i="1">
                                  <a:latin typeface="Cambria Math" panose="02040503050406030204" pitchFamily="18" charset="0"/>
                                </a:rPr>
                                <m:t>𝜕</m:t>
                              </m:r>
                              <m:r>
                                <a:rPr lang="en-US" sz="2000" i="1" smtClean="0">
                                  <a:latin typeface="Cambria Math" panose="02040503050406030204" pitchFamily="18" charset="0"/>
                                </a:rPr>
                                <m:t>𝑧</m:t>
                              </m:r>
                            </m:den>
                          </m:f>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𝑥</m:t>
                                  </m:r>
                                </m:sub>
                              </m:sSub>
                            </m:num>
                            <m:den>
                              <m:r>
                                <a:rPr lang="en-US" sz="2000" i="1">
                                  <a:latin typeface="Cambria Math" panose="02040503050406030204" pitchFamily="18" charset="0"/>
                                </a:rPr>
                                <m:t>𝜕</m:t>
                              </m:r>
                              <m:r>
                                <a:rPr lang="en-US" sz="2000" i="1" smtClean="0">
                                  <a:latin typeface="Cambria Math" panose="02040503050406030204" pitchFamily="18" charset="0"/>
                                </a:rPr>
                                <m:t>𝑧</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𝑧</m:t>
                                  </m:r>
                                </m:sub>
                              </m:sSub>
                            </m:num>
                            <m:den>
                              <m:r>
                                <a:rPr lang="en-US" sz="2000" i="1">
                                  <a:latin typeface="Cambria Math" panose="02040503050406030204" pitchFamily="18" charset="0"/>
                                </a:rPr>
                                <m:t>𝜕</m:t>
                              </m:r>
                              <m:r>
                                <a:rPr lang="en-US" sz="2000" i="1" smtClean="0">
                                  <a:latin typeface="Cambria Math" panose="02040503050406030204" pitchFamily="18" charset="0"/>
                                </a:rPr>
                                <m:t>𝑥</m:t>
                              </m:r>
                            </m:den>
                          </m:f>
                        </m:e>
                      </m:d>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num>
                            <m:den>
                              <m:r>
                                <a:rPr lang="en-US" sz="2000" i="1">
                                  <a:latin typeface="Cambria Math" panose="02040503050406030204" pitchFamily="18" charset="0"/>
                                </a:rPr>
                                <m:t>𝜕</m:t>
                              </m:r>
                              <m:r>
                                <a:rPr lang="en-US" sz="2000" i="1" smtClean="0">
                                  <a:latin typeface="Cambria Math" panose="02040503050406030204" pitchFamily="18" charset="0"/>
                                </a:rPr>
                                <m:t>𝑥</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𝑥</m:t>
                                  </m:r>
                                </m:sub>
                              </m:sSub>
                            </m:num>
                            <m:den>
                              <m:r>
                                <a:rPr lang="en-US" sz="2000" i="1">
                                  <a:latin typeface="Cambria Math" panose="02040503050406030204" pitchFamily="18" charset="0"/>
                                </a:rPr>
                                <m:t>𝜕</m:t>
                              </m:r>
                              <m:r>
                                <a:rPr lang="en-US" sz="2000" i="1" smtClean="0">
                                  <a:latin typeface="Cambria Math" panose="02040503050406030204" pitchFamily="18" charset="0"/>
                                </a:rPr>
                                <m:t>𝑦</m:t>
                              </m:r>
                            </m:den>
                          </m:f>
                        </m:e>
                      </m:d>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𝜔𝜇</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oMath>
                  </m:oMathPara>
                </a14:m>
                <a:endParaRPr 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887345" y="3554975"/>
                <a:ext cx="6704271" cy="691536"/>
              </a:xfrm>
              <a:prstGeom prst="rect">
                <a:avLst/>
              </a:prstGeom>
              <a:blipFill rotWithShape="0">
                <a:blip r:embed="rId6" cstate="print"/>
                <a:stretch>
                  <a:fillRect/>
                </a:stretch>
              </a:blipFill>
            </p:spPr>
            <p:txBody>
              <a:bodyPr/>
              <a:lstStyle/>
              <a:p>
                <a:r>
                  <a:rPr lang="en-US">
                    <a:noFill/>
                  </a:rPr>
                  <a:t> </a:t>
                </a:r>
              </a:p>
            </p:txBody>
          </p:sp>
        </mc:Fallback>
      </mc:AlternateContent>
      <p:sp>
        <p:nvSpPr>
          <p:cNvPr id="25" name="Content Placeholder 4"/>
          <p:cNvSpPr txBox="1">
            <a:spLocks/>
          </p:cNvSpPr>
          <p:nvPr/>
        </p:nvSpPr>
        <p:spPr>
          <a:xfrm>
            <a:off x="685801" y="2725039"/>
            <a:ext cx="5257799" cy="3991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Start from the two curl Maxwell’s equations</a:t>
            </a:r>
          </a:p>
        </p:txBody>
      </p:sp>
      <p:sp>
        <p:nvSpPr>
          <p:cNvPr id="3" name="灯片编号占位符 2">
            <a:extLst>
              <a:ext uri="{FF2B5EF4-FFF2-40B4-BE49-F238E27FC236}">
                <a16:creationId xmlns:a16="http://schemas.microsoft.com/office/drawing/2014/main" id="{96F2EB01-C982-4275-87D7-8E9B21A52D6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52</a:t>
            </a:fld>
            <a:endParaRPr lang="en-US"/>
          </a:p>
        </p:txBody>
      </p:sp>
    </p:spTree>
    <p:extLst>
      <p:ext uri="{BB962C8B-B14F-4D97-AF65-F5344CB8AC3E}">
        <p14:creationId xmlns:p14="http://schemas.microsoft.com/office/powerpoint/2010/main" val="1097232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19" name="Content Placeholder 4"/>
          <p:cNvSpPr txBox="1">
            <a:spLocks/>
          </p:cNvSpPr>
          <p:nvPr/>
        </p:nvSpPr>
        <p:spPr>
          <a:xfrm>
            <a:off x="838200" y="1496220"/>
            <a:ext cx="6659303" cy="5075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Express fields in the </a:t>
            </a:r>
            <a:r>
              <a:rPr lang="en-US" sz="2000" i="1"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y</a:t>
            </a:r>
            <a:r>
              <a:rPr lang="en-US" sz="2000" dirty="0">
                <a:solidFill>
                  <a:prstClr val="black"/>
                </a:solidFill>
                <a:latin typeface="Times New Roman" panose="02020603050405020304" pitchFamily="18" charset="0"/>
                <a:cs typeface="Times New Roman" panose="02020603050405020304" pitchFamily="18" charset="0"/>
              </a:rPr>
              <a:t> directions by the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p>
        </p:txBody>
      </p:sp>
      <p:pic>
        <p:nvPicPr>
          <p:cNvPr id="20" name="Picture 19"/>
          <p:cNvPicPr>
            <a:picLocks noChangeAspect="1"/>
          </p:cNvPicPr>
          <p:nvPr/>
        </p:nvPicPr>
        <p:blipFill>
          <a:blip r:embed="rId2" cstate="print"/>
          <a:stretch>
            <a:fillRect/>
          </a:stretch>
        </p:blipFill>
        <p:spPr>
          <a:xfrm>
            <a:off x="719328" y="2067312"/>
            <a:ext cx="3105000" cy="4423200"/>
          </a:xfrm>
          <a:prstGeom prst="rect">
            <a:avLst/>
          </a:prstGeom>
        </p:spPr>
      </p:pic>
      <p:pic>
        <p:nvPicPr>
          <p:cNvPr id="21" name="Picture 20"/>
          <p:cNvPicPr>
            <a:picLocks noChangeAspect="1"/>
          </p:cNvPicPr>
          <p:nvPr/>
        </p:nvPicPr>
        <p:blipFill>
          <a:blip r:embed="rId3" cstate="print"/>
          <a:stretch>
            <a:fillRect/>
          </a:stretch>
        </p:blipFill>
        <p:spPr>
          <a:xfrm>
            <a:off x="4481396" y="2067312"/>
            <a:ext cx="3454313" cy="3113700"/>
          </a:xfrm>
          <a:prstGeom prst="rect">
            <a:avLst/>
          </a:prstGeom>
        </p:spPr>
      </p:pic>
      <p:sp>
        <p:nvSpPr>
          <p:cNvPr id="23" name="Rounded Rectangle 22"/>
          <p:cNvSpPr/>
          <p:nvPr/>
        </p:nvSpPr>
        <p:spPr>
          <a:xfrm>
            <a:off x="838200" y="2033194"/>
            <a:ext cx="2919407" cy="688868"/>
          </a:xfrm>
          <a:prstGeom prst="roundRect">
            <a:avLst/>
          </a:prstGeom>
          <a:solidFill>
            <a:srgbClr val="00B0F0">
              <a:alpha val="30000"/>
            </a:srgbClr>
          </a:solidFill>
          <a:ln w="1587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24" name="Rounded Rectangle 23"/>
          <p:cNvSpPr/>
          <p:nvPr/>
        </p:nvSpPr>
        <p:spPr>
          <a:xfrm>
            <a:off x="719328" y="5057914"/>
            <a:ext cx="2773103" cy="667512"/>
          </a:xfrm>
          <a:prstGeom prst="roundRect">
            <a:avLst/>
          </a:prstGeom>
          <a:solidFill>
            <a:srgbClr val="00B0F0">
              <a:alpha val="30000"/>
            </a:srgbClr>
          </a:solidFill>
          <a:ln w="1587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25" name="Picture 24"/>
          <p:cNvPicPr>
            <a:picLocks noChangeAspect="1"/>
          </p:cNvPicPr>
          <p:nvPr/>
        </p:nvPicPr>
        <p:blipFill>
          <a:blip r:embed="rId4" cstate="print"/>
          <a:stretch>
            <a:fillRect/>
          </a:stretch>
        </p:blipFill>
        <p:spPr>
          <a:xfrm>
            <a:off x="4350332" y="5291758"/>
            <a:ext cx="1474875" cy="397700"/>
          </a:xfrm>
          <a:prstGeom prst="rect">
            <a:avLst/>
          </a:prstGeom>
        </p:spPr>
      </p:pic>
      <p:sp>
        <p:nvSpPr>
          <p:cNvPr id="26" name="TextBox 25"/>
          <p:cNvSpPr txBox="1"/>
          <p:nvPr/>
        </p:nvSpPr>
        <p:spPr>
          <a:xfrm>
            <a:off x="7720584" y="5289348"/>
            <a:ext cx="813816"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 </a:t>
            </a:r>
            <a:r>
              <a:rPr lang="el-GR" sz="2000" i="1" dirty="0">
                <a:solidFill>
                  <a:srgbClr val="0070C0"/>
                </a:solidFill>
                <a:latin typeface="Times New Roman" panose="02020603050405020304" pitchFamily="18" charset="0"/>
                <a:cs typeface="Times New Roman" panose="02020603050405020304" pitchFamily="18" charset="0"/>
              </a:rPr>
              <a:t>β</a:t>
            </a:r>
            <a:endParaRPr lang="en-US" sz="2000" i="1" dirty="0">
              <a:solidFill>
                <a:srgbClr val="0070C0"/>
              </a:solidFill>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5" cstate="print"/>
          <a:stretch>
            <a:fillRect/>
          </a:stretch>
        </p:blipFill>
        <p:spPr>
          <a:xfrm>
            <a:off x="6468562" y="5311157"/>
            <a:ext cx="1242000" cy="358901"/>
          </a:xfrm>
          <a:prstGeom prst="rect">
            <a:avLst/>
          </a:prstGeom>
        </p:spPr>
      </p:pic>
      <p:sp>
        <p:nvSpPr>
          <p:cNvPr id="28" name="TextBox 27"/>
          <p:cNvSpPr txBox="1"/>
          <p:nvPr/>
        </p:nvSpPr>
        <p:spPr>
          <a:xfrm>
            <a:off x="4114511" y="6462372"/>
            <a:ext cx="2456400"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Cutoff wave number</a:t>
            </a:r>
          </a:p>
        </p:txBody>
      </p:sp>
      <p:sp>
        <p:nvSpPr>
          <p:cNvPr id="29" name="Up Arrow 28"/>
          <p:cNvSpPr/>
          <p:nvPr/>
        </p:nvSpPr>
        <p:spPr>
          <a:xfrm flipV="1">
            <a:off x="4432628" y="5685901"/>
            <a:ext cx="201168" cy="82296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0" name="Up Arrow 29"/>
          <p:cNvSpPr/>
          <p:nvPr/>
        </p:nvSpPr>
        <p:spPr>
          <a:xfrm flipV="1">
            <a:off x="4951913" y="5685901"/>
            <a:ext cx="201168" cy="41148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1" name="TextBox 30"/>
          <p:cNvSpPr txBox="1"/>
          <p:nvPr/>
        </p:nvSpPr>
        <p:spPr>
          <a:xfrm>
            <a:off x="4733320" y="6062262"/>
            <a:ext cx="1627632"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Wave number</a:t>
            </a:r>
          </a:p>
        </p:txBody>
      </p:sp>
      <p:sp>
        <p:nvSpPr>
          <p:cNvPr id="32" name="Up Arrow 31"/>
          <p:cNvSpPr/>
          <p:nvPr/>
        </p:nvSpPr>
        <p:spPr>
          <a:xfrm rot="-3600000" flipV="1">
            <a:off x="5675153" y="5580313"/>
            <a:ext cx="201168" cy="320040"/>
          </a:xfrm>
          <a:prstGeom prst="upArrow">
            <a:avLst/>
          </a:prstGeom>
          <a:solidFill>
            <a:srgbClr val="FFFF00"/>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33" name="TextBox 32"/>
          <p:cNvSpPr txBox="1"/>
          <p:nvPr/>
        </p:nvSpPr>
        <p:spPr>
          <a:xfrm>
            <a:off x="5825207" y="5722564"/>
            <a:ext cx="1885355" cy="41148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Phase constant</a:t>
            </a:r>
          </a:p>
        </p:txBody>
      </p:sp>
      <p:cxnSp>
        <p:nvCxnSpPr>
          <p:cNvPr id="35" name="Straight Arrow Connector 34"/>
          <p:cNvCxnSpPr/>
          <p:nvPr/>
        </p:nvCxnSpPr>
        <p:spPr>
          <a:xfrm>
            <a:off x="3824328" y="2362200"/>
            <a:ext cx="6570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15319" y="2376622"/>
            <a:ext cx="666077" cy="2396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538051" y="4787404"/>
            <a:ext cx="953367" cy="603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3562664" y="2368810"/>
            <a:ext cx="918732" cy="2983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719328" y="2794850"/>
            <a:ext cx="3012203" cy="688868"/>
          </a:xfrm>
          <a:prstGeom prst="roundRect">
            <a:avLst/>
          </a:prstGeom>
          <a:solidFill>
            <a:srgbClr val="FFC000">
              <a:alpha val="30000"/>
            </a:srgbClr>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sp>
        <p:nvSpPr>
          <p:cNvPr id="46" name="Rounded Rectangle 45"/>
          <p:cNvSpPr/>
          <p:nvPr/>
        </p:nvSpPr>
        <p:spPr>
          <a:xfrm>
            <a:off x="849083" y="4289170"/>
            <a:ext cx="2640565" cy="688868"/>
          </a:xfrm>
          <a:prstGeom prst="roundRect">
            <a:avLst/>
          </a:prstGeom>
          <a:solidFill>
            <a:srgbClr val="FFC000">
              <a:alpha val="30000"/>
            </a:srgbClr>
          </a:solidFill>
          <a:ln w="15875" cap="rnd"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cxnSp>
        <p:nvCxnSpPr>
          <p:cNvPr id="47" name="Straight Arrow Connector 46"/>
          <p:cNvCxnSpPr/>
          <p:nvPr/>
        </p:nvCxnSpPr>
        <p:spPr>
          <a:xfrm>
            <a:off x="3815319" y="3200400"/>
            <a:ext cx="6570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815319" y="3200400"/>
            <a:ext cx="690690" cy="772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3515838" y="3200400"/>
            <a:ext cx="956549" cy="14332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3528029" y="3971170"/>
            <a:ext cx="944358" cy="6768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482548" y="2794850"/>
            <a:ext cx="3453161" cy="1642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灯片编号占位符 3">
            <a:extLst>
              <a:ext uri="{FF2B5EF4-FFF2-40B4-BE49-F238E27FC236}">
                <a16:creationId xmlns:a16="http://schemas.microsoft.com/office/drawing/2014/main" id="{89585553-1842-448F-9752-E74F3B865B1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53</a:t>
            </a:fld>
            <a:endParaRPr lang="en-US"/>
          </a:p>
        </p:txBody>
      </p:sp>
    </p:spTree>
    <p:extLst>
      <p:ext uri="{BB962C8B-B14F-4D97-AF65-F5344CB8AC3E}">
        <p14:creationId xmlns:p14="http://schemas.microsoft.com/office/powerpoint/2010/main" val="35226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0-#ppt_w/2"/>
                                          </p:val>
                                        </p:tav>
                                        <p:tav tm="100000">
                                          <p:val>
                                            <p:strVal val="#ppt_x"/>
                                          </p:val>
                                        </p:tav>
                                      </p:tavLst>
                                    </p:anim>
                                    <p:anim calcmode="lin" valueType="num">
                                      <p:cBhvr additive="base">
                                        <p:cTn id="4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ppt_x"/>
                                          </p:val>
                                        </p:tav>
                                        <p:tav tm="100000">
                                          <p:val>
                                            <p:strVal val="#ppt_x"/>
                                          </p:val>
                                        </p:tav>
                                      </p:tavLst>
                                    </p:anim>
                                    <p:anim calcmode="lin" valueType="num">
                                      <p:cBhvr additive="base">
                                        <p:cTn id="58" dur="500" fill="hold"/>
                                        <p:tgtEl>
                                          <p:spTgt spid="4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fill="hold"/>
                                        <p:tgtEl>
                                          <p:spTgt spid="53"/>
                                        </p:tgtEl>
                                        <p:attrNameLst>
                                          <p:attrName>ppt_x</p:attrName>
                                        </p:attrNameLst>
                                      </p:cBhvr>
                                      <p:tavLst>
                                        <p:tav tm="0">
                                          <p:val>
                                            <p:strVal val="#ppt_x"/>
                                          </p:val>
                                        </p:tav>
                                        <p:tav tm="100000">
                                          <p:val>
                                            <p:strVal val="#ppt_x"/>
                                          </p:val>
                                        </p:tav>
                                      </p:tavLst>
                                    </p:anim>
                                    <p:anim calcmode="lin" valueType="num">
                                      <p:cBhvr additive="base">
                                        <p:cTn id="6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ppt_x"/>
                                          </p:val>
                                        </p:tav>
                                        <p:tav tm="100000">
                                          <p:val>
                                            <p:strVal val="#ppt_x"/>
                                          </p:val>
                                        </p:tav>
                                      </p:tavLst>
                                    </p:anim>
                                    <p:anim calcmode="lin" valueType="num">
                                      <p:cBhvr additive="base">
                                        <p:cTn id="7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additive="base">
                                        <p:cTn id="88" dur="500" fill="hold"/>
                                        <p:tgtEl>
                                          <p:spTgt spid="26"/>
                                        </p:tgtEl>
                                        <p:attrNameLst>
                                          <p:attrName>ppt_x</p:attrName>
                                        </p:attrNameLst>
                                      </p:cBhvr>
                                      <p:tavLst>
                                        <p:tav tm="0">
                                          <p:val>
                                            <p:strVal val="#ppt_x"/>
                                          </p:val>
                                        </p:tav>
                                        <p:tav tm="100000">
                                          <p:val>
                                            <p:strVal val="#ppt_x"/>
                                          </p:val>
                                        </p:tav>
                                      </p:tavLst>
                                    </p:anim>
                                    <p:anim calcmode="lin" valueType="num">
                                      <p:cBhvr additive="base">
                                        <p:cTn id="8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500" fill="hold"/>
                                        <p:tgtEl>
                                          <p:spTgt spid="30"/>
                                        </p:tgtEl>
                                        <p:attrNameLst>
                                          <p:attrName>ppt_x</p:attrName>
                                        </p:attrNameLst>
                                      </p:cBhvr>
                                      <p:tavLst>
                                        <p:tav tm="0">
                                          <p:val>
                                            <p:strVal val="#ppt_x"/>
                                          </p:val>
                                        </p:tav>
                                        <p:tav tm="100000">
                                          <p:val>
                                            <p:strVal val="#ppt_x"/>
                                          </p:val>
                                        </p:tav>
                                      </p:tavLst>
                                    </p:anim>
                                    <p:anim calcmode="lin" valueType="num">
                                      <p:cBhvr additive="base">
                                        <p:cTn id="95" dur="500" fill="hold"/>
                                        <p:tgtEl>
                                          <p:spTgt spid="30"/>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additive="base">
                                        <p:cTn id="98" dur="500" fill="hold"/>
                                        <p:tgtEl>
                                          <p:spTgt spid="32"/>
                                        </p:tgtEl>
                                        <p:attrNameLst>
                                          <p:attrName>ppt_x</p:attrName>
                                        </p:attrNameLst>
                                      </p:cBhvr>
                                      <p:tavLst>
                                        <p:tav tm="0">
                                          <p:val>
                                            <p:strVal val="#ppt_x"/>
                                          </p:val>
                                        </p:tav>
                                        <p:tav tm="100000">
                                          <p:val>
                                            <p:strVal val="#ppt_x"/>
                                          </p:val>
                                        </p:tav>
                                      </p:tavLst>
                                    </p:anim>
                                    <p:anim calcmode="lin" valueType="num">
                                      <p:cBhvr additive="base">
                                        <p:cTn id="99" dur="500" fill="hold"/>
                                        <p:tgtEl>
                                          <p:spTgt spid="32"/>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additive="base">
                                        <p:cTn id="102" dur="500" fill="hold"/>
                                        <p:tgtEl>
                                          <p:spTgt spid="33"/>
                                        </p:tgtEl>
                                        <p:attrNameLst>
                                          <p:attrName>ppt_x</p:attrName>
                                        </p:attrNameLst>
                                      </p:cBhvr>
                                      <p:tavLst>
                                        <p:tav tm="0">
                                          <p:val>
                                            <p:strVal val="#ppt_x"/>
                                          </p:val>
                                        </p:tav>
                                        <p:tav tm="100000">
                                          <p:val>
                                            <p:strVal val="#ppt_x"/>
                                          </p:val>
                                        </p:tav>
                                      </p:tavLst>
                                    </p:anim>
                                    <p:anim calcmode="lin" valueType="num">
                                      <p:cBhvr additive="base">
                                        <p:cTn id="103" dur="500" fill="hold"/>
                                        <p:tgtEl>
                                          <p:spTgt spid="33"/>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additive="base">
                                        <p:cTn id="106" dur="500" fill="hold"/>
                                        <p:tgtEl>
                                          <p:spTgt spid="31"/>
                                        </p:tgtEl>
                                        <p:attrNameLst>
                                          <p:attrName>ppt_x</p:attrName>
                                        </p:attrNameLst>
                                      </p:cBhvr>
                                      <p:tavLst>
                                        <p:tav tm="0">
                                          <p:val>
                                            <p:strVal val="#ppt_x"/>
                                          </p:val>
                                        </p:tav>
                                        <p:tav tm="100000">
                                          <p:val>
                                            <p:strVal val="#ppt_x"/>
                                          </p:val>
                                        </p:tav>
                                      </p:tavLst>
                                    </p:anim>
                                    <p:anim calcmode="lin" valueType="num">
                                      <p:cBhvr additive="base">
                                        <p:cTn id="10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500" fill="hold"/>
                                        <p:tgtEl>
                                          <p:spTgt spid="29"/>
                                        </p:tgtEl>
                                        <p:attrNameLst>
                                          <p:attrName>ppt_x</p:attrName>
                                        </p:attrNameLst>
                                      </p:cBhvr>
                                      <p:tavLst>
                                        <p:tav tm="0">
                                          <p:val>
                                            <p:strVal val="#ppt_x"/>
                                          </p:val>
                                        </p:tav>
                                        <p:tav tm="100000">
                                          <p:val>
                                            <p:strVal val="#ppt_x"/>
                                          </p:val>
                                        </p:tav>
                                      </p:tavLst>
                                    </p:anim>
                                    <p:anim calcmode="lin" valueType="num">
                                      <p:cBhvr additive="base">
                                        <p:cTn id="113" dur="500" fill="hold"/>
                                        <p:tgtEl>
                                          <p:spTgt spid="29"/>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additive="base">
                                        <p:cTn id="116" dur="500" fill="hold"/>
                                        <p:tgtEl>
                                          <p:spTgt spid="28"/>
                                        </p:tgtEl>
                                        <p:attrNameLst>
                                          <p:attrName>ppt_x</p:attrName>
                                        </p:attrNameLst>
                                      </p:cBhvr>
                                      <p:tavLst>
                                        <p:tav tm="0">
                                          <p:val>
                                            <p:strVal val="#ppt_x"/>
                                          </p:val>
                                        </p:tav>
                                        <p:tav tm="100000">
                                          <p:val>
                                            <p:strVal val="#ppt_x"/>
                                          </p:val>
                                        </p:tav>
                                      </p:tavLst>
                                    </p:anim>
                                    <p:anim calcmode="lin" valueType="num">
                                      <p:cBhvr additive="base">
                                        <p:cTn id="1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p:bldP spid="28" grpId="0"/>
      <p:bldP spid="29" grpId="0" animBg="1"/>
      <p:bldP spid="30" grpId="0" animBg="1"/>
      <p:bldP spid="31" grpId="0"/>
      <p:bldP spid="32" grpId="0" animBg="1"/>
      <p:bldP spid="33" grpId="0"/>
      <p:bldP spid="45" grpId="0" animBg="1"/>
      <p:bldP spid="46" grpId="0" animBg="1"/>
      <p:bldP spid="3" grpId="0" animBg="1"/>
      <p:bldP spid="3"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Solution</a:t>
            </a:r>
          </a:p>
        </p:txBody>
      </p:sp>
      <p:sp>
        <p:nvSpPr>
          <p:cNvPr id="15" name="Content Placeholder 4"/>
          <p:cNvSpPr txBox="1">
            <a:spLocks/>
          </p:cNvSpPr>
          <p:nvPr/>
        </p:nvSpPr>
        <p:spPr>
          <a:xfrm>
            <a:off x="914400" y="1565745"/>
            <a:ext cx="6659303" cy="449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TE waves,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 and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p:txBody>
      </p:sp>
      <p:pic>
        <p:nvPicPr>
          <p:cNvPr id="16" name="Picture 15"/>
          <p:cNvPicPr>
            <a:picLocks noChangeAspect="1"/>
          </p:cNvPicPr>
          <p:nvPr/>
        </p:nvPicPr>
        <p:blipFill>
          <a:blip r:embed="rId2" cstate="print"/>
          <a:stretch>
            <a:fillRect/>
          </a:stretch>
        </p:blipFill>
        <p:spPr>
          <a:xfrm>
            <a:off x="1338431" y="2015299"/>
            <a:ext cx="1940625" cy="2861501"/>
          </a:xfrm>
          <a:prstGeom prst="rect">
            <a:avLst/>
          </a:prstGeom>
        </p:spPr>
      </p:pic>
      <p:pic>
        <p:nvPicPr>
          <p:cNvPr id="17" name="Picture 16"/>
          <p:cNvPicPr>
            <a:picLocks noChangeAspect="1"/>
          </p:cNvPicPr>
          <p:nvPr/>
        </p:nvPicPr>
        <p:blipFill>
          <a:blip r:embed="rId3" cstate="print"/>
          <a:stretch>
            <a:fillRect/>
          </a:stretch>
        </p:blipFill>
        <p:spPr>
          <a:xfrm>
            <a:off x="3827423" y="2015299"/>
            <a:ext cx="1591313" cy="378300"/>
          </a:xfrm>
          <a:prstGeom prst="rect">
            <a:avLst/>
          </a:prstGeom>
        </p:spPr>
      </p:pic>
      <p:pic>
        <p:nvPicPr>
          <p:cNvPr id="18" name="Picture 17"/>
          <p:cNvPicPr>
            <a:picLocks noChangeAspect="1"/>
          </p:cNvPicPr>
          <p:nvPr/>
        </p:nvPicPr>
        <p:blipFill rotWithShape="1">
          <a:blip r:embed="rId4" cstate="print"/>
          <a:srcRect r="648"/>
          <a:stretch/>
        </p:blipFill>
        <p:spPr>
          <a:xfrm>
            <a:off x="3833282" y="2508260"/>
            <a:ext cx="3740421" cy="834200"/>
          </a:xfrm>
          <a:prstGeom prst="rect">
            <a:avLst/>
          </a:prstGeom>
        </p:spPr>
      </p:pic>
      <p:pic>
        <p:nvPicPr>
          <p:cNvPr id="19" name="Picture 18"/>
          <p:cNvPicPr>
            <a:picLocks noChangeAspect="1"/>
          </p:cNvPicPr>
          <p:nvPr/>
        </p:nvPicPr>
        <p:blipFill>
          <a:blip r:embed="rId5" cstate="print"/>
          <a:stretch>
            <a:fillRect/>
          </a:stretch>
        </p:blipFill>
        <p:spPr>
          <a:xfrm>
            <a:off x="3827423" y="3874151"/>
            <a:ext cx="2949750" cy="814800"/>
          </a:xfrm>
          <a:prstGeom prst="rect">
            <a:avLst/>
          </a:prstGeom>
        </p:spPr>
      </p:pic>
      <p:pic>
        <p:nvPicPr>
          <p:cNvPr id="20" name="Picture 19"/>
          <p:cNvPicPr>
            <a:picLocks noChangeAspect="1"/>
          </p:cNvPicPr>
          <p:nvPr/>
        </p:nvPicPr>
        <p:blipFill>
          <a:blip r:embed="rId6" cstate="print"/>
          <a:stretch>
            <a:fillRect/>
          </a:stretch>
        </p:blipFill>
        <p:spPr>
          <a:xfrm>
            <a:off x="2375328" y="5639707"/>
            <a:ext cx="3531938" cy="640200"/>
          </a:xfrm>
          <a:prstGeom prst="rect">
            <a:avLst/>
          </a:prstGeom>
        </p:spPr>
      </p:pic>
      <p:pic>
        <p:nvPicPr>
          <p:cNvPr id="21" name="Picture 20"/>
          <p:cNvPicPr>
            <a:picLocks noChangeAspect="1"/>
          </p:cNvPicPr>
          <p:nvPr/>
        </p:nvPicPr>
        <p:blipFill>
          <a:blip r:embed="rId7" cstate="print"/>
          <a:stretch>
            <a:fillRect/>
          </a:stretch>
        </p:blipFill>
        <p:spPr>
          <a:xfrm>
            <a:off x="3827423" y="3438833"/>
            <a:ext cx="2988563" cy="329801"/>
          </a:xfrm>
          <a:prstGeom prst="rect">
            <a:avLst/>
          </a:prstGeom>
        </p:spPr>
      </p:pic>
      <p:sp>
        <p:nvSpPr>
          <p:cNvPr id="22" name="Content Placeholder 4"/>
          <p:cNvSpPr txBox="1">
            <a:spLocks/>
          </p:cNvSpPr>
          <p:nvPr/>
        </p:nvSpPr>
        <p:spPr>
          <a:xfrm>
            <a:off x="914400" y="4876800"/>
            <a:ext cx="7467600" cy="7629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i="1" dirty="0" err="1">
                <a:solidFill>
                  <a:prstClr val="black"/>
                </a:solidFill>
                <a:latin typeface="Times New Roman" panose="02020603050405020304" pitchFamily="18" charset="0"/>
                <a:cs typeface="Times New Roman" panose="02020603050405020304" pitchFamily="18" charset="0"/>
              </a:rPr>
              <a:t>h</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solved subject to the boundary conditions of the specific guide geometry</a:t>
            </a:r>
          </a:p>
        </p:txBody>
      </p:sp>
      <p:sp>
        <p:nvSpPr>
          <p:cNvPr id="23" name="TextBox 22"/>
          <p:cNvSpPr txBox="1"/>
          <p:nvPr/>
        </p:nvSpPr>
        <p:spPr>
          <a:xfrm>
            <a:off x="6172641" y="5759752"/>
            <a:ext cx="243795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Frequency dependent</a:t>
            </a:r>
          </a:p>
        </p:txBody>
      </p:sp>
      <p:sp>
        <p:nvSpPr>
          <p:cNvPr id="24" name="Content Placeholder 4"/>
          <p:cNvSpPr txBox="1">
            <a:spLocks/>
          </p:cNvSpPr>
          <p:nvPr/>
        </p:nvSpPr>
        <p:spPr>
          <a:xfrm>
            <a:off x="914400" y="6279908"/>
            <a:ext cx="6659303" cy="4679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TE waves </a:t>
            </a:r>
            <a:r>
              <a:rPr lang="en-US" sz="2000" dirty="0">
                <a:solidFill>
                  <a:srgbClr val="0070C0"/>
                </a:solidFill>
                <a:latin typeface="Times New Roman" panose="02020603050405020304" pitchFamily="18" charset="0"/>
                <a:cs typeface="Times New Roman" panose="02020603050405020304" pitchFamily="18" charset="0"/>
              </a:rPr>
              <a:t>have cutoff wave number and cutoff frequency</a:t>
            </a:r>
          </a:p>
        </p:txBody>
      </p:sp>
      <p:sp>
        <p:nvSpPr>
          <p:cNvPr id="25" name="TextBox 24"/>
          <p:cNvSpPr txBox="1"/>
          <p:nvPr/>
        </p:nvSpPr>
        <p:spPr>
          <a:xfrm>
            <a:off x="5540907" y="2003093"/>
            <a:ext cx="1665624"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&gt; </a:t>
            </a:r>
            <a:r>
              <a:rPr lang="en-US" sz="2000" i="1" dirty="0">
                <a:solidFill>
                  <a:srgbClr val="0070C0"/>
                </a:solidFill>
                <a:latin typeface="Times New Roman" panose="02020603050405020304" pitchFamily="18" charset="0"/>
                <a:cs typeface="Times New Roman" panose="02020603050405020304" pitchFamily="18" charset="0"/>
              </a:rPr>
              <a:t>k</a:t>
            </a:r>
            <a:r>
              <a:rPr lang="en-US" sz="2000" i="1" baseline="-25000" dirty="0">
                <a:solidFill>
                  <a:srgbClr val="0070C0"/>
                </a:solidFill>
                <a:latin typeface="Times New Roman" panose="02020603050405020304" pitchFamily="18" charset="0"/>
                <a:cs typeface="Times New Roman" panose="02020603050405020304" pitchFamily="18" charset="0"/>
              </a:rPr>
              <a:t>c</a:t>
            </a:r>
            <a:r>
              <a:rPr lang="en-US" sz="2000" dirty="0">
                <a:solidFill>
                  <a:srgbClr val="0070C0"/>
                </a:solidFill>
                <a:latin typeface="Times New Roman" panose="02020603050405020304" pitchFamily="18" charset="0"/>
                <a:cs typeface="Times New Roman" panose="02020603050405020304" pitchFamily="18" charset="0"/>
              </a:rPr>
              <a:t>, </a:t>
            </a:r>
            <a:r>
              <a:rPr lang="el-GR" sz="2000" i="1" dirty="0">
                <a:solidFill>
                  <a:srgbClr val="0070C0"/>
                </a:solidFill>
                <a:latin typeface="Times New Roman" panose="02020603050405020304" pitchFamily="18" charset="0"/>
                <a:cs typeface="Times New Roman" panose="02020603050405020304" pitchFamily="18" charset="0"/>
              </a:rPr>
              <a:t>β</a:t>
            </a:r>
            <a:r>
              <a:rPr lang="en-US" sz="2000" i="1" dirty="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real</a:t>
            </a:r>
          </a:p>
        </p:txBody>
      </p:sp>
      <p:sp>
        <p:nvSpPr>
          <p:cNvPr id="26" name="TextBox 25"/>
          <p:cNvSpPr txBox="1"/>
          <p:nvPr/>
        </p:nvSpPr>
        <p:spPr>
          <a:xfrm>
            <a:off x="304800" y="5759752"/>
            <a:ext cx="198723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Wave impedance</a:t>
            </a:r>
          </a:p>
        </p:txBody>
      </p:sp>
      <mc:AlternateContent xmlns:mc="http://schemas.openxmlformats.org/markup-compatibility/2006" xmlns:a14="http://schemas.microsoft.com/office/drawing/2010/main">
        <mc:Choice Requires="a14">
          <p:sp>
            <p:nvSpPr>
              <p:cNvPr id="27" name="TextBox 26"/>
              <p:cNvSpPr txBox="1"/>
              <p:nvPr/>
            </p:nvSpPr>
            <p:spPr>
              <a:xfrm>
                <a:off x="7364561" y="2281489"/>
                <a:ext cx="1623971" cy="283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𝐇</m:t>
                          </m:r>
                        </m:e>
                      </m:acc>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𝐇</m:t>
                          </m:r>
                        </m:e>
                      </m:acc>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7364561" y="2281489"/>
                <a:ext cx="1623971" cy="283860"/>
              </a:xfrm>
              <a:prstGeom prst="rect">
                <a:avLst/>
              </a:prstGeom>
              <a:blipFill rotWithShape="0">
                <a:blip r:embed="rId8" cstate="print"/>
                <a:stretch>
                  <a:fillRect l="-1880" t="-25532" r="-2632" b="-8511"/>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AE978131-824C-4EB5-9259-112B8BE66E0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54</a:t>
            </a:fld>
            <a:endParaRPr lang="en-US"/>
          </a:p>
        </p:txBody>
      </p:sp>
    </p:spTree>
    <p:extLst>
      <p:ext uri="{BB962C8B-B14F-4D97-AF65-F5344CB8AC3E}">
        <p14:creationId xmlns:p14="http://schemas.microsoft.com/office/powerpoint/2010/main" val="365691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 Mode Solution</a:t>
            </a:r>
          </a:p>
        </p:txBody>
      </p:sp>
      <p:sp>
        <p:nvSpPr>
          <p:cNvPr id="37" name="Content Placeholder 4"/>
          <p:cNvSpPr txBox="1">
            <a:spLocks/>
          </p:cNvSpPr>
          <p:nvPr/>
        </p:nvSpPr>
        <p:spPr>
          <a:xfrm>
            <a:off x="914400" y="1521056"/>
            <a:ext cx="6659303" cy="449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TM waves,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 and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p:txBody>
      </p:sp>
      <p:pic>
        <p:nvPicPr>
          <p:cNvPr id="38" name="Picture 37"/>
          <p:cNvPicPr>
            <a:picLocks noChangeAspect="1"/>
          </p:cNvPicPr>
          <p:nvPr/>
        </p:nvPicPr>
        <p:blipFill>
          <a:blip r:embed="rId2" cstate="print"/>
          <a:stretch>
            <a:fillRect/>
          </a:stretch>
        </p:blipFill>
        <p:spPr>
          <a:xfrm>
            <a:off x="3827423" y="1970610"/>
            <a:ext cx="1591313" cy="378300"/>
          </a:xfrm>
          <a:prstGeom prst="rect">
            <a:avLst/>
          </a:prstGeom>
        </p:spPr>
      </p:pic>
      <p:sp>
        <p:nvSpPr>
          <p:cNvPr id="39" name="Content Placeholder 4"/>
          <p:cNvSpPr txBox="1">
            <a:spLocks/>
          </p:cNvSpPr>
          <p:nvPr/>
        </p:nvSpPr>
        <p:spPr>
          <a:xfrm>
            <a:off x="914400" y="4908140"/>
            <a:ext cx="7543800" cy="7629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solved subject to the boundary conditions of the specific guide geometry</a:t>
            </a:r>
          </a:p>
        </p:txBody>
      </p:sp>
      <p:sp>
        <p:nvSpPr>
          <p:cNvPr id="40" name="TextBox 39"/>
          <p:cNvSpPr txBox="1"/>
          <p:nvPr/>
        </p:nvSpPr>
        <p:spPr>
          <a:xfrm>
            <a:off x="6248841" y="5791092"/>
            <a:ext cx="2437959" cy="400110"/>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Frequency dependent</a:t>
            </a:r>
          </a:p>
        </p:txBody>
      </p:sp>
      <p:pic>
        <p:nvPicPr>
          <p:cNvPr id="41" name="Picture 40"/>
          <p:cNvPicPr>
            <a:picLocks noChangeAspect="1"/>
          </p:cNvPicPr>
          <p:nvPr/>
        </p:nvPicPr>
        <p:blipFill>
          <a:blip r:embed="rId3" cstate="print"/>
          <a:stretch>
            <a:fillRect/>
          </a:stretch>
        </p:blipFill>
        <p:spPr>
          <a:xfrm>
            <a:off x="1338431" y="1970610"/>
            <a:ext cx="1901813" cy="1455000"/>
          </a:xfrm>
          <a:prstGeom prst="rect">
            <a:avLst/>
          </a:prstGeom>
        </p:spPr>
      </p:pic>
      <p:pic>
        <p:nvPicPr>
          <p:cNvPr id="42" name="Picture 41"/>
          <p:cNvPicPr>
            <a:picLocks noChangeAspect="1"/>
          </p:cNvPicPr>
          <p:nvPr/>
        </p:nvPicPr>
        <p:blipFill>
          <a:blip r:embed="rId4" cstate="print"/>
          <a:stretch>
            <a:fillRect/>
          </a:stretch>
        </p:blipFill>
        <p:spPr>
          <a:xfrm>
            <a:off x="1338431" y="3414339"/>
            <a:ext cx="1824188" cy="1493801"/>
          </a:xfrm>
          <a:prstGeom prst="rect">
            <a:avLst/>
          </a:prstGeom>
        </p:spPr>
      </p:pic>
      <p:pic>
        <p:nvPicPr>
          <p:cNvPr id="43" name="Picture 42"/>
          <p:cNvPicPr>
            <a:picLocks noChangeAspect="1"/>
          </p:cNvPicPr>
          <p:nvPr/>
        </p:nvPicPr>
        <p:blipFill>
          <a:blip r:embed="rId5" cstate="print"/>
          <a:stretch>
            <a:fillRect/>
          </a:stretch>
        </p:blipFill>
        <p:spPr>
          <a:xfrm>
            <a:off x="3827423" y="2449502"/>
            <a:ext cx="3726000" cy="824501"/>
          </a:xfrm>
          <a:prstGeom prst="rect">
            <a:avLst/>
          </a:prstGeom>
        </p:spPr>
      </p:pic>
      <p:pic>
        <p:nvPicPr>
          <p:cNvPr id="44" name="Picture 43"/>
          <p:cNvPicPr>
            <a:picLocks noChangeAspect="1"/>
          </p:cNvPicPr>
          <p:nvPr/>
        </p:nvPicPr>
        <p:blipFill>
          <a:blip r:embed="rId6" cstate="print"/>
          <a:stretch>
            <a:fillRect/>
          </a:stretch>
        </p:blipFill>
        <p:spPr>
          <a:xfrm>
            <a:off x="3827423" y="3809524"/>
            <a:ext cx="2910938" cy="805100"/>
          </a:xfrm>
          <a:prstGeom prst="rect">
            <a:avLst/>
          </a:prstGeom>
        </p:spPr>
      </p:pic>
      <p:pic>
        <p:nvPicPr>
          <p:cNvPr id="45" name="Picture 44"/>
          <p:cNvPicPr>
            <a:picLocks noChangeAspect="1"/>
          </p:cNvPicPr>
          <p:nvPr/>
        </p:nvPicPr>
        <p:blipFill>
          <a:blip r:embed="rId7" cstate="print"/>
          <a:stretch>
            <a:fillRect/>
          </a:stretch>
        </p:blipFill>
        <p:spPr>
          <a:xfrm>
            <a:off x="3827423" y="3374595"/>
            <a:ext cx="2910938" cy="329801"/>
          </a:xfrm>
          <a:prstGeom prst="rect">
            <a:avLst/>
          </a:prstGeom>
        </p:spPr>
      </p:pic>
      <p:pic>
        <p:nvPicPr>
          <p:cNvPr id="46" name="Picture 45"/>
          <p:cNvPicPr>
            <a:picLocks noChangeAspect="1"/>
          </p:cNvPicPr>
          <p:nvPr/>
        </p:nvPicPr>
        <p:blipFill>
          <a:blip r:embed="rId8" cstate="print"/>
          <a:stretch>
            <a:fillRect/>
          </a:stretch>
        </p:blipFill>
        <p:spPr>
          <a:xfrm>
            <a:off x="2451528" y="5674440"/>
            <a:ext cx="3570750" cy="688700"/>
          </a:xfrm>
          <a:prstGeom prst="rect">
            <a:avLst/>
          </a:prstGeom>
        </p:spPr>
      </p:pic>
      <p:sp>
        <p:nvSpPr>
          <p:cNvPr id="47" name="Content Placeholder 4"/>
          <p:cNvSpPr txBox="1">
            <a:spLocks/>
          </p:cNvSpPr>
          <p:nvPr/>
        </p:nvSpPr>
        <p:spPr>
          <a:xfrm>
            <a:off x="914400" y="6363140"/>
            <a:ext cx="6659303" cy="4679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TM waves </a:t>
            </a:r>
            <a:r>
              <a:rPr lang="en-US" sz="2000" dirty="0">
                <a:solidFill>
                  <a:srgbClr val="0070C0"/>
                </a:solidFill>
                <a:latin typeface="Times New Roman" panose="02020603050405020304" pitchFamily="18" charset="0"/>
                <a:cs typeface="Times New Roman" panose="02020603050405020304" pitchFamily="18" charset="0"/>
              </a:rPr>
              <a:t>have cutoff wave number and cutoff frequency</a:t>
            </a:r>
          </a:p>
        </p:txBody>
      </p:sp>
      <p:sp>
        <p:nvSpPr>
          <p:cNvPr id="48" name="TextBox 47"/>
          <p:cNvSpPr txBox="1"/>
          <p:nvPr/>
        </p:nvSpPr>
        <p:spPr>
          <a:xfrm>
            <a:off x="5586627" y="1961466"/>
            <a:ext cx="1665624" cy="400110"/>
          </a:xfrm>
          <a:prstGeom prst="rect">
            <a:avLst/>
          </a:prstGeom>
          <a:noFill/>
        </p:spPr>
        <p:txBody>
          <a:bodyPr wrap="square" rtlCol="0">
            <a:spAutoFit/>
          </a:bodyPr>
          <a:lstStyle/>
          <a:p>
            <a:pPr algn="ctr"/>
            <a:r>
              <a:rPr lang="en-US" sz="2000" i="1" dirty="0">
                <a:solidFill>
                  <a:srgbClr val="0070C0"/>
                </a:solidFill>
                <a:latin typeface="Times New Roman" panose="02020603050405020304" pitchFamily="18" charset="0"/>
                <a:cs typeface="Times New Roman" panose="02020603050405020304" pitchFamily="18" charset="0"/>
              </a:rPr>
              <a:t>k</a:t>
            </a:r>
            <a:r>
              <a:rPr lang="en-US" sz="2000" dirty="0">
                <a:solidFill>
                  <a:srgbClr val="0070C0"/>
                </a:solidFill>
                <a:latin typeface="Times New Roman" panose="02020603050405020304" pitchFamily="18" charset="0"/>
                <a:cs typeface="Times New Roman" panose="02020603050405020304" pitchFamily="18" charset="0"/>
              </a:rPr>
              <a:t> &gt; </a:t>
            </a:r>
            <a:r>
              <a:rPr lang="en-US" sz="2000" i="1" dirty="0">
                <a:solidFill>
                  <a:srgbClr val="0070C0"/>
                </a:solidFill>
                <a:latin typeface="Times New Roman" panose="02020603050405020304" pitchFamily="18" charset="0"/>
                <a:cs typeface="Times New Roman" panose="02020603050405020304" pitchFamily="18" charset="0"/>
              </a:rPr>
              <a:t>k</a:t>
            </a:r>
            <a:r>
              <a:rPr lang="en-US" sz="2000" i="1" baseline="-25000" dirty="0">
                <a:solidFill>
                  <a:srgbClr val="0070C0"/>
                </a:solidFill>
                <a:latin typeface="Times New Roman" panose="02020603050405020304" pitchFamily="18" charset="0"/>
                <a:cs typeface="Times New Roman" panose="02020603050405020304" pitchFamily="18" charset="0"/>
              </a:rPr>
              <a:t>c</a:t>
            </a:r>
            <a:r>
              <a:rPr lang="en-US" sz="2000" dirty="0">
                <a:solidFill>
                  <a:srgbClr val="0070C0"/>
                </a:solidFill>
                <a:latin typeface="Times New Roman" panose="02020603050405020304" pitchFamily="18" charset="0"/>
                <a:cs typeface="Times New Roman" panose="02020603050405020304" pitchFamily="18" charset="0"/>
              </a:rPr>
              <a:t>, </a:t>
            </a:r>
            <a:r>
              <a:rPr lang="el-GR" sz="2000" i="1" dirty="0">
                <a:solidFill>
                  <a:srgbClr val="0070C0"/>
                </a:solidFill>
                <a:latin typeface="Times New Roman" panose="02020603050405020304" pitchFamily="18" charset="0"/>
                <a:cs typeface="Times New Roman" panose="02020603050405020304" pitchFamily="18" charset="0"/>
              </a:rPr>
              <a:t>β</a:t>
            </a:r>
            <a:r>
              <a:rPr lang="en-US" sz="2000" i="1" dirty="0">
                <a:solidFill>
                  <a:srgbClr val="0070C0"/>
                </a:solidFill>
                <a:latin typeface="Times New Roman" panose="02020603050405020304" pitchFamily="18" charset="0"/>
                <a:cs typeface="Times New Roman" panose="02020603050405020304" pitchFamily="18" charset="0"/>
              </a:rPr>
              <a:t> </a:t>
            </a:r>
            <a:r>
              <a:rPr lang="en-US" sz="2000" dirty="0">
                <a:solidFill>
                  <a:srgbClr val="0070C0"/>
                </a:solidFill>
                <a:latin typeface="Times New Roman" panose="02020603050405020304" pitchFamily="18" charset="0"/>
                <a:cs typeface="Times New Roman" panose="02020603050405020304" pitchFamily="18" charset="0"/>
              </a:rPr>
              <a:t>real</a:t>
            </a:r>
          </a:p>
        </p:txBody>
      </p:sp>
      <p:sp>
        <p:nvSpPr>
          <p:cNvPr id="49" name="TextBox 48"/>
          <p:cNvSpPr txBox="1"/>
          <p:nvPr/>
        </p:nvSpPr>
        <p:spPr>
          <a:xfrm>
            <a:off x="304800" y="5759752"/>
            <a:ext cx="1987235"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Wave impedance</a:t>
            </a:r>
          </a:p>
        </p:txBody>
      </p:sp>
      <mc:AlternateContent xmlns:mc="http://schemas.openxmlformats.org/markup-compatibility/2006" xmlns:a14="http://schemas.microsoft.com/office/drawing/2010/main">
        <mc:Choice Requires="a14">
          <p:sp>
            <p:nvSpPr>
              <p:cNvPr id="50" name="TextBox 49"/>
              <p:cNvSpPr txBox="1"/>
              <p:nvPr/>
            </p:nvSpPr>
            <p:spPr>
              <a:xfrm>
                <a:off x="7328702" y="2219914"/>
                <a:ext cx="1541961"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acc>
                        <m:accPr>
                          <m:chr m:val="̃"/>
                          <m:ctrlPr>
                            <a:rPr lang="en-US"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𝐄</m:t>
                          </m:r>
                        </m:e>
                      </m:acc>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2</m:t>
                          </m:r>
                        </m:sup>
                      </m:sSup>
                      <m:acc>
                        <m:accPr>
                          <m:chr m:val="̃"/>
                          <m:ctrlPr>
                            <a:rPr lang="en-US" i="1">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𝐄</m:t>
                          </m:r>
                        </m:e>
                      </m:acc>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328702" y="2219914"/>
                <a:ext cx="1541961" cy="281937"/>
              </a:xfrm>
              <a:prstGeom prst="rect">
                <a:avLst/>
              </a:prstGeom>
              <a:blipFill rotWithShape="0">
                <a:blip r:embed="rId9" cstate="print"/>
                <a:stretch>
                  <a:fillRect l="-2767" t="-21739" r="-3162" b="-8696"/>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48D69B83-0826-4115-9455-3144E791CF8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55</a:t>
            </a:fld>
            <a:endParaRPr lang="en-US"/>
          </a:p>
        </p:txBody>
      </p:sp>
    </p:spTree>
    <p:extLst>
      <p:ext uri="{BB962C8B-B14F-4D97-AF65-F5344CB8AC3E}">
        <p14:creationId xmlns:p14="http://schemas.microsoft.com/office/powerpoint/2010/main" val="2399922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 Mode Solution</a:t>
            </a:r>
          </a:p>
        </p:txBody>
      </p:sp>
      <p:sp>
        <p:nvSpPr>
          <p:cNvPr id="9" name="Content Placeholder 4"/>
          <p:cNvSpPr txBox="1">
            <a:spLocks/>
          </p:cNvSpPr>
          <p:nvPr/>
        </p:nvSpPr>
        <p:spPr>
          <a:xfrm>
            <a:off x="838200" y="1676400"/>
            <a:ext cx="7772400" cy="16302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For TEM waves,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 0</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Then </a:t>
            </a:r>
            <a:r>
              <a:rPr lang="en-US" sz="2000" i="1" dirty="0">
                <a:solidFill>
                  <a:prstClr val="black"/>
                </a:solidFill>
                <a:latin typeface="Times New Roman" panose="02020603050405020304" pitchFamily="18" charset="0"/>
                <a:cs typeface="Times New Roman" panose="02020603050405020304" pitchFamily="18" charset="0"/>
              </a:rPr>
              <a:t>k</a:t>
            </a:r>
            <a:r>
              <a:rPr lang="en-US" sz="2000" i="1" baseline="-25000" dirty="0">
                <a:solidFill>
                  <a:prstClr val="black"/>
                </a:solidFill>
                <a:latin typeface="Times New Roman" panose="02020603050405020304" pitchFamily="18" charset="0"/>
                <a:cs typeface="Times New Roman" panose="02020603050405020304" pitchFamily="18" charset="0"/>
              </a:rPr>
              <a:t>c</a:t>
            </a:r>
            <a:r>
              <a:rPr lang="en-US" sz="2000" dirty="0">
                <a:solidFill>
                  <a:prstClr val="black"/>
                </a:solidFill>
                <a:latin typeface="Times New Roman" panose="02020603050405020304" pitchFamily="18" charset="0"/>
                <a:cs typeface="Times New Roman" panose="02020603050405020304" pitchFamily="18" charset="0"/>
              </a:rPr>
              <a:t> has to be 0, otherwise all fields will be 0</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Then go back to the Helmholtz wave equation for the transverse field components (in </a:t>
            </a:r>
            <a:r>
              <a:rPr lang="en-US" sz="2000" i="1"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a:solidFill>
                  <a:prstClr val="black"/>
                </a:solidFill>
                <a:latin typeface="Times New Roman" panose="02020603050405020304" pitchFamily="18" charset="0"/>
                <a:cs typeface="Times New Roman" panose="02020603050405020304" pitchFamily="18" charset="0"/>
              </a:rPr>
              <a:t>y</a:t>
            </a:r>
            <a:r>
              <a:rPr lang="en-US" sz="2000" dirty="0">
                <a:solidFill>
                  <a:prstClr val="black"/>
                </a:solidFill>
                <a:latin typeface="Times New Roman" panose="02020603050405020304" pitchFamily="18" charset="0"/>
                <a:cs typeface="Times New Roman" panose="02020603050405020304" pitchFamily="18" charset="0"/>
              </a:rPr>
              <a:t> directions)</a:t>
            </a:r>
          </a:p>
        </p:txBody>
      </p:sp>
      <p:pic>
        <p:nvPicPr>
          <p:cNvPr id="10" name="Picture 9"/>
          <p:cNvPicPr>
            <a:picLocks noChangeAspect="1"/>
          </p:cNvPicPr>
          <p:nvPr/>
        </p:nvPicPr>
        <p:blipFill rotWithShape="1">
          <a:blip r:embed="rId2" cstate="print"/>
          <a:srcRect l="-1" r="846"/>
          <a:stretch/>
        </p:blipFill>
        <p:spPr>
          <a:xfrm>
            <a:off x="1157089" y="3419581"/>
            <a:ext cx="3732962" cy="843900"/>
          </a:xfrm>
          <a:prstGeom prst="rect">
            <a:avLst/>
          </a:prstGeom>
        </p:spPr>
      </p:pic>
      <p:sp>
        <p:nvSpPr>
          <p:cNvPr id="3" name="灯片编号占位符 2">
            <a:extLst>
              <a:ext uri="{FF2B5EF4-FFF2-40B4-BE49-F238E27FC236}">
                <a16:creationId xmlns:a16="http://schemas.microsoft.com/office/drawing/2014/main" id="{A0FEF099-F6F2-4CB0-9EC4-BE696767A5B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56</a:t>
            </a:fld>
            <a:endParaRPr lang="en-US"/>
          </a:p>
        </p:txBody>
      </p:sp>
    </p:spTree>
    <p:extLst>
      <p:ext uri="{BB962C8B-B14F-4D97-AF65-F5344CB8AC3E}">
        <p14:creationId xmlns:p14="http://schemas.microsoft.com/office/powerpoint/2010/main" val="1963203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 Modes in Rectangular Waveguide</a:t>
            </a:r>
          </a:p>
        </p:txBody>
      </p:sp>
      <p:pic>
        <p:nvPicPr>
          <p:cNvPr id="4" name="Picture 3"/>
          <p:cNvPicPr>
            <a:picLocks noChangeAspect="1"/>
          </p:cNvPicPr>
          <p:nvPr/>
        </p:nvPicPr>
        <p:blipFill>
          <a:blip r:embed="rId2" cstate="print"/>
          <a:stretch>
            <a:fillRect/>
          </a:stretch>
        </p:blipFill>
        <p:spPr>
          <a:xfrm>
            <a:off x="685800" y="1676400"/>
            <a:ext cx="2768625" cy="1519667"/>
          </a:xfrm>
          <a:prstGeom prst="rect">
            <a:avLst/>
          </a:prstGeom>
        </p:spPr>
      </p:pic>
      <p:sp>
        <p:nvSpPr>
          <p:cNvPr id="7" name="Rectangle 6"/>
          <p:cNvSpPr/>
          <p:nvPr/>
        </p:nvSpPr>
        <p:spPr>
          <a:xfrm>
            <a:off x="2667000" y="2667000"/>
            <a:ext cx="713657" cy="400110"/>
          </a:xfrm>
          <a:prstGeom prst="rect">
            <a:avLst/>
          </a:prstGeom>
        </p:spPr>
        <p:txBody>
          <a:bodyPr wrap="none">
            <a:spAutoFit/>
          </a:bodyPr>
          <a:lstStyle/>
          <a:p>
            <a:r>
              <a:rPr lang="en-US" sz="2000" i="1" dirty="0">
                <a:solidFill>
                  <a:srgbClr val="FF0000"/>
                </a:solidFill>
                <a:latin typeface="Times New Roman" panose="02020603050405020304" pitchFamily="18" charset="0"/>
                <a:cs typeface="Times New Roman" panose="02020603050405020304" pitchFamily="18" charset="0"/>
              </a:rPr>
              <a:t>a</a:t>
            </a:r>
            <a:r>
              <a:rPr lang="en-US" sz="2000" dirty="0">
                <a:solidFill>
                  <a:srgbClr val="FF0000"/>
                </a:solidFill>
                <a:latin typeface="Times New Roman" panose="02020603050405020304" pitchFamily="18" charset="0"/>
                <a:cs typeface="Times New Roman" panose="02020603050405020304" pitchFamily="18" charset="0"/>
              </a:rPr>
              <a:t> &gt; </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14" name="Content Placeholder 4"/>
          <p:cNvSpPr txBox="1">
            <a:spLocks/>
          </p:cNvSpPr>
          <p:nvPr/>
        </p:nvSpPr>
        <p:spPr>
          <a:xfrm>
            <a:off x="838200" y="3352800"/>
            <a:ext cx="7543800" cy="8659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This equation needs the method of separation of variables to solve it</a:t>
            </a:r>
          </a:p>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variable is rewritten as</a:t>
            </a:r>
          </a:p>
        </p:txBody>
      </p:sp>
      <p:pic>
        <p:nvPicPr>
          <p:cNvPr id="15" name="Picture 14"/>
          <p:cNvPicPr>
            <a:picLocks noChangeAspect="1"/>
          </p:cNvPicPr>
          <p:nvPr/>
        </p:nvPicPr>
        <p:blipFill>
          <a:blip r:embed="rId3" cstate="print"/>
          <a:stretch>
            <a:fillRect/>
          </a:stretch>
        </p:blipFill>
        <p:spPr>
          <a:xfrm>
            <a:off x="4134192" y="1829771"/>
            <a:ext cx="3958875" cy="931200"/>
          </a:xfrm>
          <a:prstGeom prst="rect">
            <a:avLst/>
          </a:prstGeom>
        </p:spPr>
      </p:pic>
      <p:pic>
        <p:nvPicPr>
          <p:cNvPr id="16" name="Picture 15"/>
          <p:cNvPicPr>
            <a:picLocks noChangeAspect="1"/>
          </p:cNvPicPr>
          <p:nvPr/>
        </p:nvPicPr>
        <p:blipFill rotWithShape="1">
          <a:blip r:embed="rId4" cstate="print"/>
          <a:srcRect l="1" r="1282" b="7580"/>
          <a:stretch/>
        </p:blipFill>
        <p:spPr>
          <a:xfrm>
            <a:off x="1242904" y="4347734"/>
            <a:ext cx="2567096" cy="304800"/>
          </a:xfrm>
          <a:prstGeom prst="rect">
            <a:avLst/>
          </a:prstGeom>
        </p:spPr>
      </p:pic>
      <p:pic>
        <p:nvPicPr>
          <p:cNvPr id="17" name="Picture 16"/>
          <p:cNvPicPr>
            <a:picLocks noChangeAspect="1"/>
          </p:cNvPicPr>
          <p:nvPr/>
        </p:nvPicPr>
        <p:blipFill>
          <a:blip r:embed="rId5" cstate="print"/>
          <a:stretch>
            <a:fillRect/>
          </a:stretch>
        </p:blipFill>
        <p:spPr>
          <a:xfrm>
            <a:off x="1242904" y="5222711"/>
            <a:ext cx="3260250" cy="766301"/>
          </a:xfrm>
          <a:prstGeom prst="rect">
            <a:avLst/>
          </a:prstGeom>
        </p:spPr>
      </p:pic>
      <p:sp>
        <p:nvSpPr>
          <p:cNvPr id="18" name="Content Placeholder 4"/>
          <p:cNvSpPr txBox="1">
            <a:spLocks/>
          </p:cNvSpPr>
          <p:nvPr/>
        </p:nvSpPr>
        <p:spPr>
          <a:xfrm>
            <a:off x="838200" y="4775272"/>
            <a:ext cx="6591985" cy="447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the equation becomes</a:t>
            </a:r>
          </a:p>
        </p:txBody>
      </p:sp>
      <p:sp>
        <p:nvSpPr>
          <p:cNvPr id="19" name="Content Placeholder 4"/>
          <p:cNvSpPr txBox="1">
            <a:spLocks/>
          </p:cNvSpPr>
          <p:nvPr/>
        </p:nvSpPr>
        <p:spPr>
          <a:xfrm>
            <a:off x="838200" y="6029561"/>
            <a:ext cx="6591985" cy="447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Each term must be a constant</a:t>
            </a:r>
          </a:p>
        </p:txBody>
      </p:sp>
      <p:sp>
        <p:nvSpPr>
          <p:cNvPr id="3" name="灯片编号占位符 2">
            <a:extLst>
              <a:ext uri="{FF2B5EF4-FFF2-40B4-BE49-F238E27FC236}">
                <a16:creationId xmlns:a16="http://schemas.microsoft.com/office/drawing/2014/main" id="{75D7E742-50AD-4DE0-A2DF-2A1A2A7A8948}"/>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57</a:t>
            </a:fld>
            <a:endParaRPr lang="en-US"/>
          </a:p>
        </p:txBody>
      </p:sp>
    </p:spTree>
    <p:extLst>
      <p:ext uri="{BB962C8B-B14F-4D97-AF65-F5344CB8AC3E}">
        <p14:creationId xmlns:p14="http://schemas.microsoft.com/office/powerpoint/2010/main" val="14617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Solutions</a:t>
            </a:r>
          </a:p>
        </p:txBody>
      </p:sp>
      <p:sp>
        <p:nvSpPr>
          <p:cNvPr id="17" name="Content Placeholder 4"/>
          <p:cNvSpPr txBox="1">
            <a:spLocks/>
          </p:cNvSpPr>
          <p:nvPr/>
        </p:nvSpPr>
        <p:spPr>
          <a:xfrm>
            <a:off x="762000" y="3173001"/>
            <a:ext cx="427550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general solution for </a:t>
            </a:r>
            <a:r>
              <a:rPr lang="en-US" sz="2000" i="1" dirty="0" err="1">
                <a:solidFill>
                  <a:prstClr val="black"/>
                </a:solidFill>
                <a:latin typeface="Times New Roman" panose="02020603050405020304" pitchFamily="18" charset="0"/>
                <a:cs typeface="Times New Roman" panose="02020603050405020304" pitchFamily="18" charset="0"/>
              </a:rPr>
              <a:t>h</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a:t>
            </a:r>
          </a:p>
        </p:txBody>
      </p:sp>
      <p:sp>
        <p:nvSpPr>
          <p:cNvPr id="18" name="Content Placeholder 4"/>
          <p:cNvSpPr txBox="1">
            <a:spLocks/>
          </p:cNvSpPr>
          <p:nvPr/>
        </p:nvSpPr>
        <p:spPr>
          <a:xfrm>
            <a:off x="762000" y="3964014"/>
            <a:ext cx="659198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boundary condition is</a:t>
            </a:r>
          </a:p>
        </p:txBody>
      </p:sp>
      <p:pic>
        <p:nvPicPr>
          <p:cNvPr id="19" name="Picture 18"/>
          <p:cNvPicPr>
            <a:picLocks noChangeAspect="1"/>
          </p:cNvPicPr>
          <p:nvPr/>
        </p:nvPicPr>
        <p:blipFill>
          <a:blip r:embed="rId2" cstate="print"/>
          <a:stretch>
            <a:fillRect/>
          </a:stretch>
        </p:blipFill>
        <p:spPr>
          <a:xfrm>
            <a:off x="2209800" y="1524000"/>
            <a:ext cx="2057063" cy="1649001"/>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381000" y="1605059"/>
                <a:ext cx="1533368"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𝑋</m:t>
                          </m:r>
                        </m:den>
                      </m:f>
                      <m:f>
                        <m:fPr>
                          <m:ctrlPr>
                            <a:rPr lang="en-US" sz="2000" i="1" smtClean="0">
                              <a:solidFill>
                                <a:prstClr val="black"/>
                              </a:solidFill>
                              <a:latin typeface="Cambria Math" panose="02040503050406030204" pitchFamily="18" charset="0"/>
                            </a:rPr>
                          </m:ctrlPr>
                        </m:fPr>
                        <m:num>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𝑑</m:t>
                              </m:r>
                            </m:e>
                            <m:sup>
                              <m:r>
                                <a:rPr lang="en-US" sz="2000" i="1" smtClean="0">
                                  <a:solidFill>
                                    <a:prstClr val="black"/>
                                  </a:solidFill>
                                  <a:latin typeface="Cambria Math" panose="02040503050406030204" pitchFamily="18" charset="0"/>
                                </a:rPr>
                                <m:t>2</m:t>
                              </m:r>
                            </m:sup>
                          </m:sSup>
                          <m:r>
                            <a:rPr lang="en-US" sz="2000" i="1" smtClean="0">
                              <a:solidFill>
                                <a:prstClr val="black"/>
                              </a:solidFill>
                              <a:latin typeface="Cambria Math" panose="02040503050406030204" pitchFamily="18" charset="0"/>
                            </a:rPr>
                            <m:t>𝑋</m:t>
                          </m:r>
                        </m:num>
                        <m:den>
                          <m:r>
                            <a:rPr lang="en-US" sz="2000" i="1" smtClean="0">
                              <a:solidFill>
                                <a:prstClr val="black"/>
                              </a:solidFill>
                              <a:latin typeface="Cambria Math" panose="02040503050406030204" pitchFamily="18" charset="0"/>
                            </a:rPr>
                            <m:t>𝑑</m:t>
                          </m:r>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𝑥</m:t>
                              </m:r>
                            </m:e>
                            <m:sup>
                              <m:r>
                                <a:rPr lang="en-US" sz="2000" i="1" smtClean="0">
                                  <a:solidFill>
                                    <a:prstClr val="black"/>
                                  </a:solidFill>
                                  <a:latin typeface="Cambria Math" panose="02040503050406030204" pitchFamily="18" charset="0"/>
                                </a:rPr>
                                <m:t>2</m:t>
                              </m:r>
                            </m:sup>
                          </m:sSup>
                        </m:den>
                      </m:f>
                      <m:r>
                        <a:rPr lang="en-US" sz="2000" i="1" smtClean="0">
                          <a:solidFill>
                            <a:prstClr val="black"/>
                          </a:solidFill>
                          <a:latin typeface="Cambria Math" panose="02040503050406030204" pitchFamily="18" charset="0"/>
                        </a:rPr>
                        <m:t>=−</m:t>
                      </m:r>
                      <m:sSubSup>
                        <m:sSubSupPr>
                          <m:ctrlPr>
                            <a:rPr lang="en-US" sz="2000" i="1" smtClean="0">
                              <a:solidFill>
                                <a:prstClr val="black"/>
                              </a:solidFill>
                              <a:latin typeface="Cambria Math" panose="02040503050406030204" pitchFamily="18" charset="0"/>
                            </a:rPr>
                          </m:ctrlPr>
                        </m:sSubSupPr>
                        <m:e>
                          <m:r>
                            <a:rPr lang="en-US" sz="2000" i="1" smtClean="0">
                              <a:solidFill>
                                <a:prstClr val="black"/>
                              </a:solidFill>
                              <a:latin typeface="Cambria Math" panose="02040503050406030204" pitchFamily="18" charset="0"/>
                            </a:rPr>
                            <m:t>𝑘</m:t>
                          </m:r>
                        </m:e>
                        <m:sub>
                          <m:r>
                            <a:rPr lang="en-US" sz="2000" i="1" smtClean="0">
                              <a:solidFill>
                                <a:prstClr val="black"/>
                              </a:solidFill>
                              <a:latin typeface="Cambria Math" panose="02040503050406030204" pitchFamily="18" charset="0"/>
                            </a:rPr>
                            <m:t>𝑥</m:t>
                          </m:r>
                        </m:sub>
                        <m:sup>
                          <m:r>
                            <a:rPr lang="en-US" sz="2000" i="1" smtClean="0">
                              <a:solidFill>
                                <a:prstClr val="black"/>
                              </a:solidFill>
                              <a:latin typeface="Cambria Math" panose="02040503050406030204" pitchFamily="18" charset="0"/>
                            </a:rPr>
                            <m:t>2</m:t>
                          </m:r>
                        </m:sup>
                      </m:sSubSup>
                    </m:oMath>
                  </m:oMathPara>
                </a14:m>
                <a:endParaRPr lang="en-US" sz="2000" dirty="0">
                  <a:solidFill>
                    <a:prstClr val="black"/>
                  </a:solidFill>
                  <a:latin typeface="Century Gothic" panose="020B0502020202020204"/>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81000" y="1605059"/>
                <a:ext cx="1533368" cy="617605"/>
              </a:xfrm>
              <a:prstGeom prst="rect">
                <a:avLst/>
              </a:prstGeom>
              <a:blipFill rotWithShape="0">
                <a:blip r:embed="rId3"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92221" y="2376562"/>
                <a:ext cx="1510926" cy="670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𝑌</m:t>
                          </m:r>
                        </m:den>
                      </m:f>
                      <m:f>
                        <m:fPr>
                          <m:ctrlPr>
                            <a:rPr lang="en-US" sz="2000" i="1" smtClean="0">
                              <a:solidFill>
                                <a:prstClr val="black"/>
                              </a:solidFill>
                              <a:latin typeface="Cambria Math" panose="02040503050406030204" pitchFamily="18" charset="0"/>
                            </a:rPr>
                          </m:ctrlPr>
                        </m:fPr>
                        <m:num>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𝑑</m:t>
                              </m:r>
                            </m:e>
                            <m:sup>
                              <m:r>
                                <a:rPr lang="en-US" sz="2000" i="1" smtClean="0">
                                  <a:solidFill>
                                    <a:prstClr val="black"/>
                                  </a:solidFill>
                                  <a:latin typeface="Cambria Math" panose="02040503050406030204" pitchFamily="18" charset="0"/>
                                </a:rPr>
                                <m:t>2</m:t>
                              </m:r>
                            </m:sup>
                          </m:sSup>
                          <m:r>
                            <a:rPr lang="en-US" sz="2000" i="1" smtClean="0">
                              <a:solidFill>
                                <a:prstClr val="black"/>
                              </a:solidFill>
                              <a:latin typeface="Cambria Math" panose="02040503050406030204" pitchFamily="18" charset="0"/>
                            </a:rPr>
                            <m:t>𝑌</m:t>
                          </m:r>
                        </m:num>
                        <m:den>
                          <m:r>
                            <a:rPr lang="en-US" sz="2000" i="1" smtClean="0">
                              <a:solidFill>
                                <a:prstClr val="black"/>
                              </a:solidFill>
                              <a:latin typeface="Cambria Math" panose="02040503050406030204" pitchFamily="18" charset="0"/>
                            </a:rPr>
                            <m:t>𝑑</m:t>
                          </m:r>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𝑦</m:t>
                              </m:r>
                            </m:e>
                            <m:sup>
                              <m:r>
                                <a:rPr lang="en-US" sz="2000" i="1" smtClean="0">
                                  <a:solidFill>
                                    <a:prstClr val="black"/>
                                  </a:solidFill>
                                  <a:latin typeface="Cambria Math" panose="02040503050406030204" pitchFamily="18" charset="0"/>
                                </a:rPr>
                                <m:t>2</m:t>
                              </m:r>
                            </m:sup>
                          </m:sSup>
                        </m:den>
                      </m:f>
                      <m:r>
                        <a:rPr lang="en-US" sz="2000" i="1" smtClean="0">
                          <a:solidFill>
                            <a:prstClr val="black"/>
                          </a:solidFill>
                          <a:latin typeface="Cambria Math" panose="02040503050406030204" pitchFamily="18" charset="0"/>
                        </a:rPr>
                        <m:t>=−</m:t>
                      </m:r>
                      <m:sSubSup>
                        <m:sSubSupPr>
                          <m:ctrlPr>
                            <a:rPr lang="en-US" sz="2000" i="1" smtClean="0">
                              <a:solidFill>
                                <a:prstClr val="black"/>
                              </a:solidFill>
                              <a:latin typeface="Cambria Math" panose="02040503050406030204" pitchFamily="18" charset="0"/>
                            </a:rPr>
                          </m:ctrlPr>
                        </m:sSubSupPr>
                        <m:e>
                          <m:r>
                            <a:rPr lang="en-US" sz="2000" i="1" smtClean="0">
                              <a:solidFill>
                                <a:prstClr val="black"/>
                              </a:solidFill>
                              <a:latin typeface="Cambria Math" panose="02040503050406030204" pitchFamily="18" charset="0"/>
                            </a:rPr>
                            <m:t>𝑘</m:t>
                          </m:r>
                        </m:e>
                        <m:sub>
                          <m:r>
                            <a:rPr lang="en-US" sz="2000" i="1" smtClean="0">
                              <a:solidFill>
                                <a:prstClr val="black"/>
                              </a:solidFill>
                              <a:latin typeface="Cambria Math" panose="02040503050406030204" pitchFamily="18" charset="0"/>
                            </a:rPr>
                            <m:t>𝑦</m:t>
                          </m:r>
                        </m:sub>
                        <m:sup>
                          <m:r>
                            <a:rPr lang="en-US" sz="2000" i="1" smtClean="0">
                              <a:solidFill>
                                <a:prstClr val="black"/>
                              </a:solidFill>
                              <a:latin typeface="Cambria Math" panose="02040503050406030204" pitchFamily="18" charset="0"/>
                            </a:rPr>
                            <m:t>2</m:t>
                          </m:r>
                        </m:sup>
                      </m:sSubSup>
                    </m:oMath>
                  </m:oMathPara>
                </a14:m>
                <a:endParaRPr lang="en-US" sz="2000" dirty="0">
                  <a:solidFill>
                    <a:prstClr val="black"/>
                  </a:solidFill>
                  <a:latin typeface="Century Gothic" panose="020B0502020202020204"/>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92221" y="2376562"/>
                <a:ext cx="1510926" cy="670183"/>
              </a:xfrm>
              <a:prstGeom prst="rect">
                <a:avLst/>
              </a:prstGeom>
              <a:blipFill rotWithShape="0">
                <a:blip r:embed="rId4" cstate="print"/>
                <a:stretch>
                  <a:fillRect/>
                </a:stretch>
              </a:blipFill>
            </p:spPr>
            <p:txBody>
              <a:bodyPr/>
              <a:lstStyle/>
              <a:p>
                <a:r>
                  <a:rPr lang="en-US">
                    <a:noFill/>
                  </a:rPr>
                  <a:t> </a:t>
                </a:r>
              </a:p>
            </p:txBody>
          </p:sp>
        </mc:Fallback>
      </mc:AlternateContent>
      <p:pic>
        <p:nvPicPr>
          <p:cNvPr id="22" name="Picture 21"/>
          <p:cNvPicPr>
            <a:picLocks noChangeAspect="1"/>
          </p:cNvPicPr>
          <p:nvPr/>
        </p:nvPicPr>
        <p:blipFill>
          <a:blip r:embed="rId5" cstate="print"/>
          <a:stretch>
            <a:fillRect/>
          </a:stretch>
        </p:blipFill>
        <p:spPr>
          <a:xfrm>
            <a:off x="4572000" y="2116555"/>
            <a:ext cx="1591313" cy="465600"/>
          </a:xfrm>
          <a:prstGeom prst="rect">
            <a:avLst/>
          </a:prstGeom>
        </p:spPr>
      </p:pic>
      <p:pic>
        <p:nvPicPr>
          <p:cNvPr id="23" name="Picture 22"/>
          <p:cNvPicPr>
            <a:picLocks noChangeAspect="1"/>
          </p:cNvPicPr>
          <p:nvPr/>
        </p:nvPicPr>
        <p:blipFill>
          <a:blip r:embed="rId6" cstate="print"/>
          <a:stretch>
            <a:fillRect/>
          </a:stretch>
        </p:blipFill>
        <p:spPr>
          <a:xfrm>
            <a:off x="914960" y="3594409"/>
            <a:ext cx="6947439" cy="368600"/>
          </a:xfrm>
          <a:prstGeom prst="rect">
            <a:avLst/>
          </a:prstGeom>
        </p:spPr>
      </p:pic>
      <p:pic>
        <p:nvPicPr>
          <p:cNvPr id="24" name="Picture 23"/>
          <p:cNvPicPr>
            <a:picLocks noChangeAspect="1"/>
          </p:cNvPicPr>
          <p:nvPr/>
        </p:nvPicPr>
        <p:blipFill>
          <a:blip r:embed="rId7" cstate="print"/>
          <a:stretch>
            <a:fillRect/>
          </a:stretch>
        </p:blipFill>
        <p:spPr>
          <a:xfrm>
            <a:off x="5261961" y="3142298"/>
            <a:ext cx="2600438" cy="329801"/>
          </a:xfrm>
          <a:prstGeom prst="rect">
            <a:avLst/>
          </a:prstGeom>
        </p:spPr>
      </p:pic>
      <p:pic>
        <p:nvPicPr>
          <p:cNvPr id="25" name="Picture 24"/>
          <p:cNvPicPr>
            <a:picLocks noChangeAspect="1"/>
          </p:cNvPicPr>
          <p:nvPr/>
        </p:nvPicPr>
        <p:blipFill>
          <a:blip r:embed="rId8" cstate="print"/>
          <a:stretch>
            <a:fillRect/>
          </a:stretch>
        </p:blipFill>
        <p:spPr>
          <a:xfrm>
            <a:off x="1153190" y="4348652"/>
            <a:ext cx="3726000" cy="863300"/>
          </a:xfrm>
          <a:prstGeom prst="rect">
            <a:avLst/>
          </a:prstGeom>
        </p:spPr>
      </p:pic>
      <p:pic>
        <p:nvPicPr>
          <p:cNvPr id="26" name="Picture 25"/>
          <p:cNvPicPr>
            <a:picLocks noChangeAspect="1"/>
          </p:cNvPicPr>
          <p:nvPr/>
        </p:nvPicPr>
        <p:blipFill>
          <a:blip r:embed="rId9" cstate="print"/>
          <a:stretch>
            <a:fillRect/>
          </a:stretch>
        </p:blipFill>
        <p:spPr>
          <a:xfrm>
            <a:off x="0" y="5410866"/>
            <a:ext cx="1707750" cy="1257120"/>
          </a:xfrm>
          <a:prstGeom prst="rect">
            <a:avLst/>
          </a:prstGeom>
        </p:spPr>
      </p:pic>
      <p:pic>
        <p:nvPicPr>
          <p:cNvPr id="27" name="Picture 26"/>
          <p:cNvPicPr>
            <a:picLocks noChangeAspect="1"/>
          </p:cNvPicPr>
          <p:nvPr/>
        </p:nvPicPr>
        <p:blipFill>
          <a:blip r:embed="rId10" cstate="print"/>
          <a:stretch>
            <a:fillRect/>
          </a:stretch>
        </p:blipFill>
        <p:spPr>
          <a:xfrm>
            <a:off x="1967548" y="5297052"/>
            <a:ext cx="7100101" cy="1484748"/>
          </a:xfrm>
          <a:prstGeom prst="rect">
            <a:avLst/>
          </a:prstGeom>
        </p:spPr>
      </p:pic>
      <p:sp>
        <p:nvSpPr>
          <p:cNvPr id="28" name="TextBox 27"/>
          <p:cNvSpPr txBox="1"/>
          <p:nvPr/>
        </p:nvSpPr>
        <p:spPr>
          <a:xfrm>
            <a:off x="8252213" y="5018691"/>
            <a:ext cx="824401" cy="400110"/>
          </a:xfrm>
          <a:prstGeom prst="rect">
            <a:avLst/>
          </a:prstGeom>
          <a:solidFill>
            <a:schemeClr val="accent1">
              <a:lumMod val="40000"/>
              <a:lumOff val="60000"/>
            </a:schemeClr>
          </a:solidFill>
        </p:spPr>
        <p:txBody>
          <a:bodyPr wrap="square" rtlCol="0">
            <a:spAutoFit/>
          </a:bodyPr>
          <a:lstStyle/>
          <a:p>
            <a:r>
              <a:rPr lang="en-US" sz="2000" i="1" dirty="0">
                <a:solidFill>
                  <a:srgbClr val="FF0000"/>
                </a:solidFill>
                <a:latin typeface="Times New Roman" panose="02020603050405020304" pitchFamily="18" charset="0"/>
                <a:cs typeface="Times New Roman" panose="02020603050405020304" pitchFamily="18" charset="0"/>
              </a:rPr>
              <a:t>D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29" name="TextBox 28"/>
          <p:cNvSpPr txBox="1"/>
          <p:nvPr/>
        </p:nvSpPr>
        <p:spPr>
          <a:xfrm>
            <a:off x="5257800" y="5010756"/>
            <a:ext cx="1219200" cy="400110"/>
          </a:xfrm>
          <a:prstGeom prst="rect">
            <a:avLst/>
          </a:prstGeom>
          <a:solidFill>
            <a:schemeClr val="accent1">
              <a:lumMod val="40000"/>
              <a:lumOff val="60000"/>
            </a:schemeClr>
          </a:solidFill>
        </p:spPr>
        <p:txBody>
          <a:bodyPr wrap="square" rtlCol="0">
            <a:spAutoFit/>
          </a:bodyPr>
          <a:lstStyle/>
          <a:p>
            <a:r>
              <a:rPr lang="en-US" sz="2000" dirty="0" err="1">
                <a:solidFill>
                  <a:srgbClr val="FF0000"/>
                </a:solidFill>
                <a:latin typeface="Times New Roman" panose="02020603050405020304" pitchFamily="18" charset="0"/>
                <a:cs typeface="Times New Roman" panose="02020603050405020304" pitchFamily="18" charset="0"/>
              </a:rPr>
              <a:t>sin</a:t>
            </a:r>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err="1">
                <a:solidFill>
                  <a:srgbClr val="FF0000"/>
                </a:solidFill>
                <a:latin typeface="Times New Roman" panose="02020603050405020304" pitchFamily="18" charset="0"/>
                <a:cs typeface="Times New Roman" panose="02020603050405020304" pitchFamily="18" charset="0"/>
              </a:rPr>
              <a:t>b</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30" name="TextBox 29"/>
          <p:cNvSpPr txBox="1"/>
          <p:nvPr/>
        </p:nvSpPr>
        <p:spPr>
          <a:xfrm>
            <a:off x="6629400" y="5010838"/>
            <a:ext cx="1219200" cy="400110"/>
          </a:xfrm>
          <a:prstGeom prst="rect">
            <a:avLst/>
          </a:prstGeom>
          <a:solidFill>
            <a:schemeClr val="accent1">
              <a:lumMod val="40000"/>
              <a:lumOff val="60000"/>
            </a:schemeClr>
          </a:solid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n</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31" name="TextBox 30"/>
          <p:cNvSpPr txBox="1"/>
          <p:nvPr/>
        </p:nvSpPr>
        <p:spPr>
          <a:xfrm>
            <a:off x="6019800" y="5848290"/>
            <a:ext cx="824401" cy="400110"/>
          </a:xfrm>
          <a:prstGeom prst="rect">
            <a:avLst/>
          </a:prstGeom>
          <a:solidFill>
            <a:schemeClr val="accent1">
              <a:lumMod val="40000"/>
              <a:lumOff val="60000"/>
            </a:schemeClr>
          </a:solidFill>
        </p:spPr>
        <p:txBody>
          <a:bodyPr wrap="square" rtlCol="0">
            <a:spAutoFit/>
          </a:bodyPr>
          <a:lstStyle/>
          <a:p>
            <a:r>
              <a:rPr lang="en-US" sz="2000" i="1" dirty="0">
                <a:solidFill>
                  <a:srgbClr val="FF0000"/>
                </a:solidFill>
                <a:latin typeface="Times New Roman" panose="02020603050405020304" pitchFamily="18" charset="0"/>
                <a:cs typeface="Times New Roman" panose="02020603050405020304" pitchFamily="18" charset="0"/>
              </a:rPr>
              <a:t>B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32" name="TextBox 31"/>
          <p:cNvSpPr txBox="1"/>
          <p:nvPr/>
        </p:nvSpPr>
        <p:spPr>
          <a:xfrm>
            <a:off x="3169479" y="5836502"/>
            <a:ext cx="1219200" cy="400110"/>
          </a:xfrm>
          <a:prstGeom prst="rect">
            <a:avLst/>
          </a:prstGeom>
          <a:solidFill>
            <a:schemeClr val="accent1">
              <a:lumMod val="40000"/>
              <a:lumOff val="60000"/>
            </a:schemeClr>
          </a:solidFill>
        </p:spPr>
        <p:txBody>
          <a:bodyPr wrap="square" rtlCol="0">
            <a:spAutoFit/>
          </a:bodyPr>
          <a:lstStyle/>
          <a:p>
            <a:r>
              <a:rPr lang="en-US" sz="2000" dirty="0" err="1">
                <a:solidFill>
                  <a:srgbClr val="FF0000"/>
                </a:solidFill>
                <a:latin typeface="Times New Roman" panose="02020603050405020304" pitchFamily="18" charset="0"/>
                <a:cs typeface="Times New Roman" panose="02020603050405020304" pitchFamily="18" charset="0"/>
              </a:rPr>
              <a:t>sin</a:t>
            </a:r>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err="1">
                <a:solidFill>
                  <a:srgbClr val="FF0000"/>
                </a:solidFill>
                <a:latin typeface="Times New Roman" panose="02020603050405020304" pitchFamily="18" charset="0"/>
                <a:cs typeface="Times New Roman" panose="02020603050405020304" pitchFamily="18" charset="0"/>
              </a:rPr>
              <a:t>a</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0</a:t>
            </a:r>
          </a:p>
        </p:txBody>
      </p:sp>
      <p:sp>
        <p:nvSpPr>
          <p:cNvPr id="33" name="TextBox 32"/>
          <p:cNvSpPr txBox="1"/>
          <p:nvPr/>
        </p:nvSpPr>
        <p:spPr>
          <a:xfrm>
            <a:off x="4434503" y="5836502"/>
            <a:ext cx="1204297" cy="400110"/>
          </a:xfrm>
          <a:prstGeom prst="rect">
            <a:avLst/>
          </a:prstGeom>
          <a:solidFill>
            <a:schemeClr val="accent1">
              <a:lumMod val="40000"/>
              <a:lumOff val="60000"/>
            </a:schemeClr>
          </a:solid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m</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a</a:t>
            </a:r>
          </a:p>
        </p:txBody>
      </p:sp>
      <p:pic>
        <p:nvPicPr>
          <p:cNvPr id="34" name="Picture 33"/>
          <p:cNvPicPr>
            <a:picLocks noChangeAspect="1"/>
          </p:cNvPicPr>
          <p:nvPr/>
        </p:nvPicPr>
        <p:blipFill>
          <a:blip r:embed="rId11" cstate="print"/>
          <a:stretch>
            <a:fillRect/>
          </a:stretch>
        </p:blipFill>
        <p:spPr>
          <a:xfrm>
            <a:off x="6375375" y="1445738"/>
            <a:ext cx="2768625" cy="1519667"/>
          </a:xfrm>
          <a:prstGeom prst="rect">
            <a:avLst/>
          </a:prstGeom>
        </p:spPr>
      </p:pic>
      <p:sp>
        <p:nvSpPr>
          <p:cNvPr id="3" name="灯片编号占位符 2">
            <a:extLst>
              <a:ext uri="{FF2B5EF4-FFF2-40B4-BE49-F238E27FC236}">
                <a16:creationId xmlns:a16="http://schemas.microsoft.com/office/drawing/2014/main" id="{CCE5ECBD-9D56-407E-AAB8-2C9BEA7A3FB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58</a:t>
            </a:fld>
            <a:endParaRPr lang="en-US"/>
          </a:p>
        </p:txBody>
      </p:sp>
    </p:spTree>
    <p:extLst>
      <p:ext uri="{BB962C8B-B14F-4D97-AF65-F5344CB8AC3E}">
        <p14:creationId xmlns:p14="http://schemas.microsoft.com/office/powerpoint/2010/main" val="370962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fill="hold"/>
                                        <p:tgtEl>
                                          <p:spTgt spid="30"/>
                                        </p:tgtEl>
                                        <p:attrNameLst>
                                          <p:attrName>ppt_x</p:attrName>
                                        </p:attrNameLst>
                                      </p:cBhvr>
                                      <p:tavLst>
                                        <p:tav tm="0">
                                          <p:val>
                                            <p:strVal val="#ppt_x"/>
                                          </p:val>
                                        </p:tav>
                                        <p:tav tm="100000">
                                          <p:val>
                                            <p:strVal val="#ppt_x"/>
                                          </p:val>
                                        </p:tav>
                                      </p:tavLst>
                                    </p:anim>
                                    <p:anim calcmode="lin" valueType="num">
                                      <p:cBhvr additive="base">
                                        <p:cTn id="6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P spid="29" grpId="0" animBg="1"/>
      <p:bldP spid="30" grpId="0" animBg="1"/>
      <p:bldP spid="31" grpId="0" animBg="1"/>
      <p:bldP spid="32" grpId="0" animBg="1"/>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Fields</a:t>
            </a:r>
          </a:p>
        </p:txBody>
      </p:sp>
      <p:sp>
        <p:nvSpPr>
          <p:cNvPr id="11" name="Content Placeholder 4"/>
          <p:cNvSpPr txBox="1">
            <a:spLocks/>
          </p:cNvSpPr>
          <p:nvPr/>
        </p:nvSpPr>
        <p:spPr>
          <a:xfrm>
            <a:off x="612649" y="2697639"/>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final solution for </a:t>
            </a:r>
            <a:r>
              <a:rPr lang="en-US" sz="2000" i="1" dirty="0">
                <a:solidFill>
                  <a:prstClr val="black"/>
                </a:solidFill>
                <a:latin typeface="Times New Roman" panose="02020603050405020304" pitchFamily="18" charset="0"/>
                <a:cs typeface="Times New Roman" panose="02020603050405020304" pitchFamily="18" charset="0"/>
              </a:rPr>
              <a:t>H</a:t>
            </a:r>
            <a:r>
              <a:rPr lang="en-US" sz="2000" i="1" baseline="-25000" dirty="0">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then</a:t>
            </a:r>
          </a:p>
        </p:txBody>
      </p:sp>
      <p:sp>
        <p:nvSpPr>
          <p:cNvPr id="12" name="Content Placeholder 4"/>
          <p:cNvSpPr txBox="1">
            <a:spLocks/>
          </p:cNvSpPr>
          <p:nvPr/>
        </p:nvSpPr>
        <p:spPr>
          <a:xfrm>
            <a:off x="612651" y="1595086"/>
            <a:ext cx="3349750"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we have</a:t>
            </a:r>
          </a:p>
        </p:txBody>
      </p:sp>
      <p:pic>
        <p:nvPicPr>
          <p:cNvPr id="13" name="Picture 12"/>
          <p:cNvPicPr>
            <a:picLocks noChangeAspect="1"/>
          </p:cNvPicPr>
          <p:nvPr/>
        </p:nvPicPr>
        <p:blipFill>
          <a:blip r:embed="rId2" cstate="print"/>
          <a:stretch>
            <a:fillRect/>
          </a:stretch>
        </p:blipFill>
        <p:spPr>
          <a:xfrm>
            <a:off x="1003840" y="1997971"/>
            <a:ext cx="5200875" cy="378300"/>
          </a:xfrm>
          <a:prstGeom prst="rect">
            <a:avLst/>
          </a:prstGeom>
        </p:spPr>
      </p:pic>
      <p:pic>
        <p:nvPicPr>
          <p:cNvPr id="14" name="Picture 13"/>
          <p:cNvPicPr>
            <a:picLocks noChangeAspect="1"/>
          </p:cNvPicPr>
          <p:nvPr/>
        </p:nvPicPr>
        <p:blipFill>
          <a:blip r:embed="rId3" cstate="print"/>
          <a:stretch>
            <a:fillRect/>
          </a:stretch>
        </p:blipFill>
        <p:spPr>
          <a:xfrm>
            <a:off x="1003840" y="2376271"/>
            <a:ext cx="5200875" cy="320100"/>
          </a:xfrm>
          <a:prstGeom prst="rect">
            <a:avLst/>
          </a:prstGeom>
        </p:spPr>
      </p:pic>
      <p:sp>
        <p:nvSpPr>
          <p:cNvPr id="16" name="Content Placeholder 4"/>
          <p:cNvSpPr txBox="1">
            <a:spLocks/>
          </p:cNvSpPr>
          <p:nvPr/>
        </p:nvSpPr>
        <p:spPr>
          <a:xfrm>
            <a:off x="612648" y="3657600"/>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transverse field components of the </a:t>
            </a:r>
            <a:r>
              <a:rPr lang="en-US" sz="2000" b="1" dirty="0" err="1">
                <a:solidFill>
                  <a:srgbClr val="0070C0"/>
                </a:solidFill>
                <a:latin typeface="Times New Roman" panose="02020603050405020304" pitchFamily="18" charset="0"/>
                <a:cs typeface="Times New Roman" panose="02020603050405020304" pitchFamily="18" charset="0"/>
              </a:rPr>
              <a:t>TE</a:t>
            </a:r>
            <a:r>
              <a:rPr lang="en-US" sz="2000" b="1" i="1" baseline="-25000" dirty="0" err="1">
                <a:solidFill>
                  <a:srgbClr val="0070C0"/>
                </a:solidFill>
                <a:latin typeface="Times New Roman" panose="02020603050405020304" pitchFamily="18" charset="0"/>
                <a:cs typeface="Times New Roman" panose="02020603050405020304" pitchFamily="18" charset="0"/>
              </a:rPr>
              <a:t>mn</a:t>
            </a:r>
            <a:r>
              <a:rPr lang="en-US" sz="2000" dirty="0">
                <a:solidFill>
                  <a:prstClr val="black"/>
                </a:solidFill>
                <a:latin typeface="Times New Roman" panose="02020603050405020304" pitchFamily="18" charset="0"/>
                <a:cs typeface="Times New Roman" panose="02020603050405020304" pitchFamily="18" charset="0"/>
              </a:rPr>
              <a:t> mode are</a:t>
            </a:r>
          </a:p>
        </p:txBody>
      </p:sp>
      <mc:AlternateContent xmlns:mc="http://schemas.openxmlformats.org/markup-compatibility/2006" xmlns:a14="http://schemas.microsoft.com/office/drawing/2010/main">
        <mc:Choice Requires="a14">
          <p:sp>
            <p:nvSpPr>
              <p:cNvPr id="17" name="TextBox 16"/>
              <p:cNvSpPr txBox="1"/>
              <p:nvPr/>
            </p:nvSpPr>
            <p:spPr>
              <a:xfrm>
                <a:off x="6332731" y="3203008"/>
                <a:ext cx="10214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𝐻</m:t>
                          </m:r>
                        </m:e>
                        <m:sub>
                          <m:r>
                            <a:rPr lang="en-US" sz="2000" b="0" i="1" smtClean="0">
                              <a:solidFill>
                                <a:prstClr val="black"/>
                              </a:solidFill>
                              <a:latin typeface="Cambria Math" panose="02040503050406030204" pitchFamily="18" charset="0"/>
                            </a:rPr>
                            <m:t>0</m:t>
                          </m:r>
                        </m:sub>
                      </m:sSub>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𝐴𝐶</m:t>
                      </m:r>
                    </m:oMath>
                  </m:oMathPara>
                </a14:m>
                <a:endParaRPr lang="en-US" sz="2000" dirty="0">
                  <a:solidFill>
                    <a:prstClr val="black"/>
                  </a:solidFill>
                  <a:latin typeface="Century Gothic" panose="020B0502020202020204"/>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332731" y="3203008"/>
                <a:ext cx="1021433" cy="307777"/>
              </a:xfrm>
              <a:prstGeom prst="rect">
                <a:avLst/>
              </a:prstGeom>
              <a:blipFill rotWithShape="0">
                <a:blip r:embed="rId4" cstate="print"/>
                <a:stretch>
                  <a:fillRect l="-5389" r="-4192" b="-19608"/>
                </a:stretch>
              </a:blipFill>
            </p:spPr>
            <p:txBody>
              <a:bodyPr/>
              <a:lstStyle/>
              <a:p>
                <a:r>
                  <a:rPr lang="en-US">
                    <a:noFill/>
                  </a:rPr>
                  <a:t> </a:t>
                </a:r>
              </a:p>
            </p:txBody>
          </p:sp>
        </mc:Fallback>
      </mc:AlternateContent>
      <p:pic>
        <p:nvPicPr>
          <p:cNvPr id="18" name="Picture 17"/>
          <p:cNvPicPr>
            <a:picLocks noChangeAspect="1"/>
          </p:cNvPicPr>
          <p:nvPr/>
        </p:nvPicPr>
        <p:blipFill>
          <a:blip r:embed="rId5" cstate="print"/>
          <a:stretch>
            <a:fillRect/>
          </a:stretch>
        </p:blipFill>
        <p:spPr>
          <a:xfrm>
            <a:off x="1003840" y="3114133"/>
            <a:ext cx="4331475" cy="570361"/>
          </a:xfrm>
          <a:prstGeom prst="rect">
            <a:avLst/>
          </a:prstGeom>
        </p:spPr>
      </p:pic>
      <p:pic>
        <p:nvPicPr>
          <p:cNvPr id="19" name="Picture 18"/>
          <p:cNvPicPr>
            <a:picLocks noChangeAspect="1"/>
          </p:cNvPicPr>
          <p:nvPr/>
        </p:nvPicPr>
        <p:blipFill>
          <a:blip r:embed="rId6" cstate="print"/>
          <a:stretch>
            <a:fillRect/>
          </a:stretch>
        </p:blipFill>
        <p:spPr>
          <a:xfrm>
            <a:off x="1026252" y="4085876"/>
            <a:ext cx="5009400" cy="589760"/>
          </a:xfrm>
          <a:prstGeom prst="rect">
            <a:avLst/>
          </a:prstGeom>
        </p:spPr>
      </p:pic>
      <p:pic>
        <p:nvPicPr>
          <p:cNvPr id="20" name="Picture 19"/>
          <p:cNvPicPr>
            <a:picLocks noChangeAspect="1"/>
          </p:cNvPicPr>
          <p:nvPr/>
        </p:nvPicPr>
        <p:blipFill>
          <a:blip r:embed="rId7" cstate="print"/>
          <a:stretch>
            <a:fillRect/>
          </a:stretch>
        </p:blipFill>
        <p:spPr>
          <a:xfrm>
            <a:off x="1026252" y="4749366"/>
            <a:ext cx="5216400" cy="610453"/>
          </a:xfrm>
          <a:prstGeom prst="rect">
            <a:avLst/>
          </a:prstGeom>
        </p:spPr>
      </p:pic>
      <p:pic>
        <p:nvPicPr>
          <p:cNvPr id="21" name="Picture 20"/>
          <p:cNvPicPr>
            <a:picLocks noChangeAspect="1"/>
          </p:cNvPicPr>
          <p:nvPr/>
        </p:nvPicPr>
        <p:blipFill>
          <a:blip r:embed="rId8" cstate="print"/>
          <a:stretch>
            <a:fillRect/>
          </a:stretch>
        </p:blipFill>
        <p:spPr>
          <a:xfrm>
            <a:off x="1026252" y="5480237"/>
            <a:ext cx="4843800" cy="610453"/>
          </a:xfrm>
          <a:prstGeom prst="rect">
            <a:avLst/>
          </a:prstGeom>
        </p:spPr>
      </p:pic>
      <p:pic>
        <p:nvPicPr>
          <p:cNvPr id="22" name="Picture 21"/>
          <p:cNvPicPr>
            <a:picLocks noChangeAspect="1"/>
          </p:cNvPicPr>
          <p:nvPr/>
        </p:nvPicPr>
        <p:blipFill>
          <a:blip r:embed="rId9" cstate="print"/>
          <a:stretch>
            <a:fillRect/>
          </a:stretch>
        </p:blipFill>
        <p:spPr>
          <a:xfrm>
            <a:off x="1026253" y="6171347"/>
            <a:ext cx="4802400" cy="610453"/>
          </a:xfrm>
          <a:prstGeom prst="rect">
            <a:avLst/>
          </a:prstGeom>
        </p:spPr>
      </p:pic>
      <p:sp>
        <p:nvSpPr>
          <p:cNvPr id="23" name="TextBox 22"/>
          <p:cNvSpPr txBox="1"/>
          <p:nvPr/>
        </p:nvSpPr>
        <p:spPr>
          <a:xfrm>
            <a:off x="6815119" y="4953000"/>
            <a:ext cx="1600377" cy="707886"/>
          </a:xfrm>
          <a:prstGeom prst="rect">
            <a:avLst/>
          </a:prstGeom>
          <a:noFill/>
        </p:spPr>
        <p:txBody>
          <a:bodyPr wrap="square" rtlCol="0">
            <a:spAutoFit/>
          </a:bodyPr>
          <a:lstStyle/>
          <a:p>
            <a:pPr algn="ctr"/>
            <a:r>
              <a:rPr lang="en-US" sz="2000" i="1" dirty="0" err="1">
                <a:solidFill>
                  <a:srgbClr val="0070C0"/>
                </a:solidFill>
                <a:latin typeface="Times New Roman" panose="02020603050405020304" pitchFamily="18" charset="0"/>
                <a:cs typeface="Times New Roman" panose="02020603050405020304" pitchFamily="18" charset="0"/>
              </a:rPr>
              <a:t>mn</a:t>
            </a:r>
            <a:r>
              <a:rPr lang="en-US" sz="2000" dirty="0">
                <a:solidFill>
                  <a:srgbClr val="0070C0"/>
                </a:solidFill>
                <a:latin typeface="Times New Roman" panose="02020603050405020304" pitchFamily="18" charset="0"/>
                <a:cs typeface="Times New Roman" panose="02020603050405020304" pitchFamily="18" charset="0"/>
              </a:rPr>
              <a:t> are the mode number</a:t>
            </a:r>
          </a:p>
        </p:txBody>
      </p:sp>
      <p:sp>
        <p:nvSpPr>
          <p:cNvPr id="25" name="TextBox 24"/>
          <p:cNvSpPr txBox="1"/>
          <p:nvPr/>
        </p:nvSpPr>
        <p:spPr>
          <a:xfrm>
            <a:off x="6332731" y="1828800"/>
            <a:ext cx="2811269" cy="923330"/>
          </a:xfrm>
          <a:prstGeom prst="rect">
            <a:avLst/>
          </a:prstGeom>
          <a:noFill/>
        </p:spPr>
        <p:txBody>
          <a:bodyPr wrap="square" rtlCol="0">
            <a:spAutoFit/>
          </a:bodyPr>
          <a:lstStyle/>
          <a:p>
            <a:r>
              <a:rPr lang="en-US" i="1" dirty="0">
                <a:solidFill>
                  <a:srgbClr val="FF0000"/>
                </a:solidFill>
                <a:latin typeface="Times New Roman" panose="02020603050405020304" pitchFamily="18" charset="0"/>
                <a:cs typeface="Times New Roman" panose="02020603050405020304" pitchFamily="18" charset="0"/>
              </a:rPr>
              <a:t>m</a:t>
            </a:r>
            <a:r>
              <a:rPr lang="en-US" dirty="0">
                <a:solidFill>
                  <a:srgbClr val="FF0000"/>
                </a:solidFill>
                <a:latin typeface="Times New Roman" panose="02020603050405020304" pitchFamily="18" charset="0"/>
                <a:cs typeface="Times New Roman" panose="02020603050405020304" pitchFamily="18" charset="0"/>
              </a:rPr>
              <a:t> corresponds to the longer dimension </a:t>
            </a:r>
            <a:r>
              <a:rPr lang="en-US" i="1" dirty="0">
                <a:solidFill>
                  <a:srgbClr val="FF0000"/>
                </a:solidFill>
                <a:latin typeface="Times New Roman" panose="02020603050405020304" pitchFamily="18" charset="0"/>
                <a:cs typeface="Times New Roman" panose="02020603050405020304" pitchFamily="18" charset="0"/>
              </a:rPr>
              <a:t>a</a:t>
            </a:r>
            <a:r>
              <a:rPr lang="en-US" dirty="0">
                <a:solidFill>
                  <a:srgbClr val="FF0000"/>
                </a:solidFill>
                <a:latin typeface="Times New Roman" panose="02020603050405020304" pitchFamily="18" charset="0"/>
                <a:cs typeface="Times New Roman" panose="02020603050405020304" pitchFamily="18" charset="0"/>
              </a:rPr>
              <a:t>, </a:t>
            </a:r>
            <a:r>
              <a:rPr lang="en-US" i="1" dirty="0">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 corresponds to the shorter dimension </a:t>
            </a:r>
            <a:r>
              <a:rPr lang="en-US" i="1" dirty="0">
                <a:solidFill>
                  <a:srgbClr val="FF0000"/>
                </a:solidFill>
                <a:latin typeface="Times New Roman" panose="02020603050405020304" pitchFamily="18" charset="0"/>
                <a:cs typeface="Times New Roman" panose="02020603050405020304" pitchFamily="18" charset="0"/>
              </a:rPr>
              <a:t>b</a:t>
            </a:r>
          </a:p>
        </p:txBody>
      </p:sp>
      <p:sp>
        <p:nvSpPr>
          <p:cNvPr id="3" name="灯片编号占位符 2">
            <a:extLst>
              <a:ext uri="{FF2B5EF4-FFF2-40B4-BE49-F238E27FC236}">
                <a16:creationId xmlns:a16="http://schemas.microsoft.com/office/drawing/2014/main" id="{04A2BE49-9492-4D32-9912-69CFFAA72E7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59</a:t>
            </a:fld>
            <a:endParaRPr lang="en-US"/>
          </a:p>
        </p:txBody>
      </p:sp>
    </p:spTree>
    <p:extLst>
      <p:ext uri="{BB962C8B-B14F-4D97-AF65-F5344CB8AC3E}">
        <p14:creationId xmlns:p14="http://schemas.microsoft.com/office/powerpoint/2010/main" val="26754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cstate="print"/>
          <a:srcRect/>
          <a:stretch>
            <a:fillRect/>
          </a:stretch>
        </p:blipFill>
        <p:spPr bwMode="auto">
          <a:xfrm>
            <a:off x="101803" y="1752600"/>
            <a:ext cx="4986567" cy="4876800"/>
          </a:xfrm>
          <a:prstGeom prst="rect">
            <a:avLst/>
          </a:prstGeom>
          <a:noFill/>
          <a:ln w="9525">
            <a:noFill/>
            <a:miter lim="800000"/>
            <a:headEnd/>
            <a:tailEnd/>
          </a:ln>
        </p:spPr>
      </p:pic>
      <p:sp>
        <p:nvSpPr>
          <p:cNvPr id="2" name="Title 1"/>
          <p:cNvSpPr>
            <a:spLocks noGrp="1"/>
          </p:cNvSpPr>
          <p:nvPr>
            <p:ph type="title"/>
          </p:nvPr>
        </p:nvSpPr>
        <p:spPr>
          <a:xfrm>
            <a:off x="381000" y="228600"/>
            <a:ext cx="8153400" cy="990600"/>
          </a:xfrm>
        </p:spPr>
        <p:txBody>
          <a:bodyPr/>
          <a:lstStyle/>
          <a:p>
            <a:r>
              <a:rPr lang="en-US" dirty="0"/>
              <a:t>Individual Waves</a:t>
            </a:r>
          </a:p>
        </p:txBody>
      </p:sp>
      <p:sp>
        <p:nvSpPr>
          <p:cNvPr id="6" name="TextBox 5"/>
          <p:cNvSpPr txBox="1"/>
          <p:nvPr/>
        </p:nvSpPr>
        <p:spPr>
          <a:xfrm>
            <a:off x="3175349" y="1600200"/>
            <a:ext cx="124425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Note </a:t>
            </a:r>
            <a:r>
              <a:rPr lang="en-US" dirty="0">
                <a:latin typeface="Times New Roman"/>
                <a:cs typeface="Times New Roman"/>
              </a:rPr>
              <a:t>‒</a:t>
            </a:r>
            <a:r>
              <a:rPr lang="en-US" dirty="0"/>
              <a:t> sign</a:t>
            </a:r>
          </a:p>
        </p:txBody>
      </p:sp>
      <p:cxnSp>
        <p:nvCxnSpPr>
          <p:cNvPr id="8" name="Straight Arrow Connector 7"/>
          <p:cNvCxnSpPr/>
          <p:nvPr/>
        </p:nvCxnSpPr>
        <p:spPr>
          <a:xfrm rot="5400000">
            <a:off x="2857500" y="19431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797552" y="3816096"/>
            <a:ext cx="1298448" cy="37490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Note + sign</a:t>
            </a:r>
          </a:p>
          <a:p>
            <a:endParaRPr lang="en-US" dirty="0"/>
          </a:p>
        </p:txBody>
      </p:sp>
      <p:cxnSp>
        <p:nvCxnSpPr>
          <p:cNvPr id="12" name="Straight Arrow Connector 11"/>
          <p:cNvCxnSpPr/>
          <p:nvPr/>
        </p:nvCxnSpPr>
        <p:spPr>
          <a:xfrm rot="5400000">
            <a:off x="4648200" y="4267200"/>
            <a:ext cx="228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171" name="Picture 3"/>
          <p:cNvPicPr>
            <a:picLocks noChangeAspect="1" noChangeArrowheads="1"/>
          </p:cNvPicPr>
          <p:nvPr/>
        </p:nvPicPr>
        <p:blipFill>
          <a:blip r:embed="rId3" cstate="print"/>
          <a:srcRect/>
          <a:stretch>
            <a:fillRect/>
          </a:stretch>
        </p:blipFill>
        <p:spPr bwMode="auto">
          <a:xfrm>
            <a:off x="4572000" y="0"/>
            <a:ext cx="4572000" cy="2816020"/>
          </a:xfrm>
          <a:prstGeom prst="rect">
            <a:avLst/>
          </a:prstGeom>
          <a:noFill/>
          <a:ln w="9525">
            <a:noFill/>
            <a:miter lim="800000"/>
            <a:headEnd/>
            <a:tailEnd/>
          </a:ln>
        </p:spPr>
      </p:pic>
      <p:sp>
        <p:nvSpPr>
          <p:cNvPr id="13" name="TextBox 12"/>
          <p:cNvSpPr txBox="1"/>
          <p:nvPr/>
        </p:nvSpPr>
        <p:spPr>
          <a:xfrm>
            <a:off x="4648200" y="5562600"/>
            <a:ext cx="1383138" cy="646331"/>
          </a:xfrm>
          <a:prstGeom prst="rect">
            <a:avLst/>
          </a:prstGeom>
          <a:noFill/>
        </p:spPr>
        <p:txBody>
          <a:bodyPr wrap="square" rtlCol="0">
            <a:spAutoFit/>
          </a:bodyPr>
          <a:lstStyle/>
          <a:p>
            <a:r>
              <a:rPr lang="en-US" dirty="0"/>
              <a:t>Note </a:t>
            </a:r>
            <a:r>
              <a:rPr lang="en-US" dirty="0">
                <a:latin typeface="Times New Roman"/>
                <a:cs typeface="Times New Roman"/>
              </a:rPr>
              <a:t>‒</a:t>
            </a:r>
            <a:r>
              <a:rPr lang="en-US" dirty="0"/>
              <a:t> sign</a:t>
            </a:r>
          </a:p>
          <a:p>
            <a:endParaRPr lang="en-US" dirty="0"/>
          </a:p>
        </p:txBody>
      </p:sp>
      <p:sp>
        <p:nvSpPr>
          <p:cNvPr id="14" name="Rectangle 13"/>
          <p:cNvSpPr/>
          <p:nvPr/>
        </p:nvSpPr>
        <p:spPr>
          <a:xfrm>
            <a:off x="4572000" y="5562600"/>
            <a:ext cx="1295400" cy="381000"/>
          </a:xfrm>
          <a:prstGeom prst="rect">
            <a:avLst/>
          </a:prstGeom>
          <a:solidFill>
            <a:schemeClr val="accent1">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rot="5400000">
            <a:off x="4343400" y="59436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710674" y="4419600"/>
            <a:ext cx="234696" cy="435705"/>
          </a:xfrm>
          <a:prstGeom prst="ellipse">
            <a:avLst/>
          </a:prstGeom>
          <a:solidFill>
            <a:srgbClr val="71DAFF">
              <a:alpha val="4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660950" y="3429000"/>
            <a:ext cx="1036018"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Unknown</a:t>
            </a:r>
          </a:p>
        </p:txBody>
      </p:sp>
      <p:cxnSp>
        <p:nvCxnSpPr>
          <p:cNvPr id="18" name="Straight Arrow Connector 17"/>
          <p:cNvCxnSpPr/>
          <p:nvPr/>
        </p:nvCxnSpPr>
        <p:spPr>
          <a:xfrm rot="16200000" flipH="1">
            <a:off x="3856737" y="3929948"/>
            <a:ext cx="569310" cy="281793"/>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494922" y="4988494"/>
            <a:ext cx="1036018" cy="369332"/>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Unknown</a:t>
            </a:r>
          </a:p>
        </p:txBody>
      </p:sp>
      <p:cxnSp>
        <p:nvCxnSpPr>
          <p:cNvPr id="20" name="Straight Arrow Connector 19"/>
          <p:cNvCxnSpPr/>
          <p:nvPr/>
        </p:nvCxnSpPr>
        <p:spPr>
          <a:xfrm rot="16200000" flipH="1">
            <a:off x="3565996" y="5578012"/>
            <a:ext cx="599561" cy="159188"/>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17"/>
          <p:cNvCxnSpPr/>
          <p:nvPr/>
        </p:nvCxnSpPr>
        <p:spPr>
          <a:xfrm rot="10800000" flipV="1">
            <a:off x="2500298" y="3571876"/>
            <a:ext cx="1143008" cy="285752"/>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19"/>
          <p:cNvCxnSpPr>
            <a:stCxn id="19" idx="1"/>
          </p:cNvCxnSpPr>
          <p:nvPr/>
        </p:nvCxnSpPr>
        <p:spPr>
          <a:xfrm rot="10800000" flipV="1">
            <a:off x="2643174" y="5173160"/>
            <a:ext cx="851748" cy="39898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857356" y="1571612"/>
            <a:ext cx="785818" cy="369332"/>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dirty="0"/>
              <a:t>K</a:t>
            </a:r>
            <a:r>
              <a:rPr lang="en-US" dirty="0"/>
              <a:t>nown</a:t>
            </a:r>
          </a:p>
        </p:txBody>
      </p:sp>
      <p:cxnSp>
        <p:nvCxnSpPr>
          <p:cNvPr id="30" name="Straight Arrow Connector 17"/>
          <p:cNvCxnSpPr/>
          <p:nvPr/>
        </p:nvCxnSpPr>
        <p:spPr>
          <a:xfrm rot="16200000" flipH="1">
            <a:off x="2285984" y="2000241"/>
            <a:ext cx="285754" cy="142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灯片编号占位符 2">
            <a:extLst>
              <a:ext uri="{FF2B5EF4-FFF2-40B4-BE49-F238E27FC236}">
                <a16:creationId xmlns:a16="http://schemas.microsoft.com/office/drawing/2014/main" id="{B3BF24E2-BD5C-4A59-996A-68CB8A850EB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a:t>
            </a:fld>
            <a:endParaRPr lang="en-US"/>
          </a:p>
        </p:txBody>
      </p:sp>
      <p:sp>
        <p:nvSpPr>
          <p:cNvPr id="22" name="圆角矩形 21"/>
          <p:cNvSpPr/>
          <p:nvPr/>
        </p:nvSpPr>
        <p:spPr>
          <a:xfrm>
            <a:off x="6228184" y="5445224"/>
            <a:ext cx="2808312" cy="117476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a:solidFill>
                  <a:schemeClr val="tx1"/>
                </a:solidFill>
                <a:latin typeface="Gill Sans MT" panose="020B0502020104020203" pitchFamily="34" charset="0"/>
              </a:rPr>
              <a:t>Question</a:t>
            </a:r>
          </a:p>
          <a:p>
            <a:pPr algn="just">
              <a:lnSpc>
                <a:spcPct val="150000"/>
              </a:lnSpc>
            </a:pPr>
            <a:r>
              <a:rPr lang="en-US" altLang="zh-CN" sz="1600" dirty="0" smtClean="0">
                <a:solidFill>
                  <a:schemeClr val="tx1"/>
                </a:solidFill>
                <a:latin typeface="Gill Sans MT" panose="020B0502020104020203" pitchFamily="34" charset="0"/>
              </a:rPr>
              <a:t>What if E-field is perpendicular to the screen? (pp. 370)</a:t>
            </a:r>
          </a:p>
        </p:txBody>
      </p:sp>
      <mc:AlternateContent xmlns:mc="http://schemas.openxmlformats.org/markup-compatibility/2006" xmlns:a14="http://schemas.microsoft.com/office/drawing/2010/main">
        <mc:Choice Requires="a14">
          <p:sp>
            <p:nvSpPr>
              <p:cNvPr id="23" name="圆角矩形 22"/>
              <p:cNvSpPr/>
              <p:nvPr/>
            </p:nvSpPr>
            <p:spPr>
              <a:xfrm>
                <a:off x="6422199" y="2947352"/>
                <a:ext cx="2482687" cy="1534800"/>
              </a:xfrm>
              <a:prstGeom prst="roundRect">
                <a:avLst>
                  <a:gd name="adj" fmla="val 7310"/>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600" b="1" dirty="0" smtClean="0">
                    <a:solidFill>
                      <a:schemeClr val="accent6">
                        <a:lumMod val="60000"/>
                        <a:lumOff val="40000"/>
                      </a:schemeClr>
                    </a:solidFill>
                    <a:latin typeface="Gill Sans MT" panose="020B0502020104020203" pitchFamily="34" charset="0"/>
                  </a:rPr>
                  <a:t>💡 </a:t>
                </a:r>
                <a:r>
                  <a:rPr lang="en-US" altLang="zh-CN" sz="1600" b="1" dirty="0" smtClean="0">
                    <a:solidFill>
                      <a:schemeClr val="tx1"/>
                    </a:solidFill>
                    <a:latin typeface="Gill Sans MT" panose="020B0502020104020203" pitchFamily="34" charset="0"/>
                  </a:rPr>
                  <a:t>Tips </a:t>
                </a:r>
                <a:r>
                  <a:rPr lang="en-US" altLang="zh-CN" sz="1600" dirty="0" smtClean="0">
                    <a:solidFill>
                      <a:schemeClr val="tx1"/>
                    </a:solidFill>
                    <a:latin typeface="Gill Sans MT" panose="020B0502020104020203" pitchFamily="34" charset="0"/>
                  </a:rPr>
                  <a:t>(right-hand rules)</a:t>
                </a:r>
                <a:endParaRPr lang="en-US" altLang="zh-CN" sz="1600" dirty="0">
                  <a:solidFill>
                    <a:schemeClr val="tx1"/>
                  </a:solidFill>
                  <a:latin typeface="Gill Sans MT" panose="020B0502020104020203" pitchFamily="34"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smtClean="0">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smtClean="0">
                            <a:solidFill>
                              <a:schemeClr val="tx1"/>
                            </a:solidFill>
                            <a:latin typeface="Cambria Math" panose="02040503050406030204" pitchFamily="18" charset="0"/>
                            <a:cs typeface="Times New Roman" panose="02020603050405020304" pitchFamily="18" charset="0"/>
                          </a:rPr>
                          <m:t>𝑬</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smtClean="0">
                            <a:solidFill>
                              <a:schemeClr val="tx1"/>
                            </a:solidFill>
                            <a:latin typeface="Cambria Math" panose="02040503050406030204" pitchFamily="18" charset="0"/>
                            <a:cs typeface="Times New Roman" panose="02020603050405020304" pitchFamily="18" charset="0"/>
                          </a:rPr>
                          <m:t>𝑯</m:t>
                        </m:r>
                      </m:e>
                    </m:acc>
                  </m:oMath>
                </a14:m>
                <a:endParaRPr lang="en-US" altLang="zh-CN" sz="1600" b="1" dirty="0" smtClean="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𝑬</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𝑯</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endParaRPr lang="en-US" altLang="zh-CN" sz="1600" b="1" baseline="30000"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𝑯</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 </a:t>
                </a:r>
                <a:r>
                  <a:rPr lang="en-US" altLang="zh-CN" sz="16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𝑺</m:t>
                        </m:r>
                      </m:e>
                    </m:acc>
                  </m:oMath>
                </a14:m>
                <a:r>
                  <a:rPr lang="en-US" altLang="zh-CN" sz="1600" b="1" dirty="0" smtClean="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1600" b="1" i="1">
                            <a:solidFill>
                              <a:schemeClr val="tx1"/>
                            </a:solidFill>
                            <a:latin typeface="Cambria Math" panose="02040503050406030204" pitchFamily="18" charset="0"/>
                            <a:cs typeface="Times New Roman" panose="02020603050405020304" pitchFamily="18" charset="0"/>
                          </a:rPr>
                        </m:ctrlPr>
                      </m:accPr>
                      <m:e>
                        <m:r>
                          <a:rPr lang="en-US" altLang="zh-CN" sz="1600" b="1" i="1">
                            <a:solidFill>
                              <a:schemeClr val="tx1"/>
                            </a:solidFill>
                            <a:latin typeface="Cambria Math" panose="02040503050406030204" pitchFamily="18" charset="0"/>
                            <a:cs typeface="Times New Roman" panose="02020603050405020304" pitchFamily="18" charset="0"/>
                          </a:rPr>
                          <m:t>𝑬</m:t>
                        </m:r>
                      </m:e>
                    </m:acc>
                  </m:oMath>
                </a14:m>
                <a:endParaRPr lang="en-US" altLang="zh-CN" sz="1600" b="1" baseline="30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圆角矩形 22"/>
              <p:cNvSpPr>
                <a:spLocks noRot="1" noChangeAspect="1" noMove="1" noResize="1" noEditPoints="1" noAdjustHandles="1" noChangeArrowheads="1" noChangeShapeType="1" noTextEdit="1"/>
              </p:cNvSpPr>
              <p:nvPr/>
            </p:nvSpPr>
            <p:spPr>
              <a:xfrm>
                <a:off x="6422199" y="2947352"/>
                <a:ext cx="2482687" cy="1534800"/>
              </a:xfrm>
              <a:prstGeom prst="roundRect">
                <a:avLst>
                  <a:gd name="adj" fmla="val 7310"/>
                </a:avLst>
              </a:prstGeom>
              <a:blipFill>
                <a:blip r:embed="rId4"/>
                <a:stretch>
                  <a:fillRect b="-4724"/>
                </a:stretch>
              </a:blipFill>
              <a:ln w="12700">
                <a:solidFill>
                  <a:schemeClr val="tx1"/>
                </a:solidFill>
                <a:prstDash val="dash"/>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Mode Parameters</a:t>
            </a:r>
          </a:p>
        </p:txBody>
      </p:sp>
      <p:sp>
        <p:nvSpPr>
          <p:cNvPr id="13" name="Content Placeholder 4"/>
          <p:cNvSpPr txBox="1">
            <a:spLocks/>
          </p:cNvSpPr>
          <p:nvPr/>
        </p:nvSpPr>
        <p:spPr>
          <a:xfrm>
            <a:off x="673523" y="1640686"/>
            <a:ext cx="6591985" cy="42484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cutoff wavenumber and propagation constant are</a:t>
            </a:r>
            <a:endPar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14" name="Content Placeholder 4"/>
          <p:cNvSpPr txBox="1">
            <a:spLocks/>
          </p:cNvSpPr>
          <p:nvPr/>
        </p:nvSpPr>
        <p:spPr>
          <a:xfrm>
            <a:off x="673522" y="3830846"/>
            <a:ext cx="6591985" cy="4059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cutoff frequency is</a:t>
            </a:r>
          </a:p>
        </p:txBody>
      </p:sp>
      <p:pic>
        <p:nvPicPr>
          <p:cNvPr id="15" name="Picture 14"/>
          <p:cNvPicPr>
            <a:picLocks noChangeAspect="1"/>
          </p:cNvPicPr>
          <p:nvPr/>
        </p:nvPicPr>
        <p:blipFill>
          <a:blip r:embed="rId2" cstate="print"/>
          <a:stretch>
            <a:fillRect/>
          </a:stretch>
        </p:blipFill>
        <p:spPr>
          <a:xfrm>
            <a:off x="1314937" y="2920399"/>
            <a:ext cx="5162063" cy="737201"/>
          </a:xfrm>
          <a:prstGeom prst="rect">
            <a:avLst/>
          </a:prstGeom>
        </p:spPr>
      </p:pic>
      <p:pic>
        <p:nvPicPr>
          <p:cNvPr id="16" name="Picture 15"/>
          <p:cNvPicPr>
            <a:picLocks noChangeAspect="1"/>
          </p:cNvPicPr>
          <p:nvPr/>
        </p:nvPicPr>
        <p:blipFill>
          <a:blip r:embed="rId3" cstate="print"/>
          <a:stretch>
            <a:fillRect/>
          </a:stretch>
        </p:blipFill>
        <p:spPr>
          <a:xfrm>
            <a:off x="3505200" y="2082199"/>
            <a:ext cx="3066188" cy="737201"/>
          </a:xfrm>
          <a:prstGeom prst="rect">
            <a:avLst/>
          </a:prstGeom>
        </p:spPr>
      </p:pic>
      <p:sp>
        <p:nvSpPr>
          <p:cNvPr id="17" name="Content Placeholder 4"/>
          <p:cNvSpPr txBox="1">
            <a:spLocks/>
          </p:cNvSpPr>
          <p:nvPr/>
        </p:nvSpPr>
        <p:spPr>
          <a:xfrm>
            <a:off x="673521" y="5377100"/>
            <a:ext cx="8013279" cy="490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guide wavelength and phase velocity are</a:t>
            </a:r>
          </a:p>
        </p:txBody>
      </p:sp>
      <p:pic>
        <p:nvPicPr>
          <p:cNvPr id="18" name="Picture 17"/>
          <p:cNvPicPr>
            <a:picLocks noChangeAspect="1"/>
          </p:cNvPicPr>
          <p:nvPr/>
        </p:nvPicPr>
        <p:blipFill>
          <a:blip r:embed="rId4" cstate="print"/>
          <a:stretch>
            <a:fillRect/>
          </a:stretch>
        </p:blipFill>
        <p:spPr>
          <a:xfrm>
            <a:off x="1228762" y="4224100"/>
            <a:ext cx="5705438" cy="805100"/>
          </a:xfrm>
          <a:prstGeom prst="rect">
            <a:avLst/>
          </a:prstGeom>
        </p:spPr>
      </p:pic>
      <p:pic>
        <p:nvPicPr>
          <p:cNvPr id="20" name="Picture 19"/>
          <p:cNvPicPr>
            <a:picLocks noChangeAspect="1"/>
          </p:cNvPicPr>
          <p:nvPr/>
        </p:nvPicPr>
        <p:blipFill>
          <a:blip r:embed="rId5" cstate="print"/>
          <a:stretch>
            <a:fillRect/>
          </a:stretch>
        </p:blipFill>
        <p:spPr>
          <a:xfrm>
            <a:off x="1143000" y="5845099"/>
            <a:ext cx="1125563" cy="708101"/>
          </a:xfrm>
          <a:prstGeom prst="rect">
            <a:avLst/>
          </a:prstGeom>
        </p:spPr>
      </p:pic>
      <p:pic>
        <p:nvPicPr>
          <p:cNvPr id="21" name="Picture 20"/>
          <p:cNvPicPr>
            <a:picLocks noChangeAspect="1"/>
          </p:cNvPicPr>
          <p:nvPr/>
        </p:nvPicPr>
        <p:blipFill>
          <a:blip r:embed="rId6" cstate="print"/>
          <a:stretch>
            <a:fillRect/>
          </a:stretch>
        </p:blipFill>
        <p:spPr>
          <a:xfrm>
            <a:off x="2679985" y="5879050"/>
            <a:ext cx="970313" cy="640200"/>
          </a:xfrm>
          <a:prstGeom prst="rect">
            <a:avLst/>
          </a:prstGeom>
        </p:spPr>
      </p:pic>
      <p:pic>
        <p:nvPicPr>
          <p:cNvPr id="22" name="Picture 21"/>
          <p:cNvPicPr>
            <a:picLocks noChangeAspect="1"/>
          </p:cNvPicPr>
          <p:nvPr/>
        </p:nvPicPr>
        <p:blipFill>
          <a:blip r:embed="rId7" cstate="print"/>
          <a:stretch>
            <a:fillRect/>
          </a:stretch>
        </p:blipFill>
        <p:spPr>
          <a:xfrm>
            <a:off x="1398911" y="2308002"/>
            <a:ext cx="1591313" cy="465600"/>
          </a:xfrm>
          <a:prstGeom prst="rect">
            <a:avLst/>
          </a:prstGeom>
        </p:spPr>
      </p:pic>
      <p:sp>
        <p:nvSpPr>
          <p:cNvPr id="3" name="灯片编号占位符 2">
            <a:extLst>
              <a:ext uri="{FF2B5EF4-FFF2-40B4-BE49-F238E27FC236}">
                <a16:creationId xmlns:a16="http://schemas.microsoft.com/office/drawing/2014/main" id="{7FFDCE87-D8BF-481E-9735-9BD95C52A892}"/>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60</a:t>
            </a:fld>
            <a:endParaRPr lang="en-US"/>
          </a:p>
        </p:txBody>
      </p:sp>
    </p:spTree>
    <p:extLst>
      <p:ext uri="{BB962C8B-B14F-4D97-AF65-F5344CB8AC3E}">
        <p14:creationId xmlns:p14="http://schemas.microsoft.com/office/powerpoint/2010/main" val="3644639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Mode</a:t>
            </a:r>
          </a:p>
        </p:txBody>
      </p:sp>
      <p:sp>
        <p:nvSpPr>
          <p:cNvPr id="11" name="Content Placeholder 4"/>
          <p:cNvSpPr txBox="1">
            <a:spLocks/>
          </p:cNvSpPr>
          <p:nvPr/>
        </p:nvSpPr>
        <p:spPr>
          <a:xfrm>
            <a:off x="621614" y="1517305"/>
            <a:ext cx="8144434" cy="14657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dominant mode is the mode with the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lowest cutoff frequency</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the first mode that can propagate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cannot be both 0, otherwise all the fields are 0. Since we assume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&gt;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 cutoff frequency of the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 is the lowest</a:t>
            </a:r>
          </a:p>
        </p:txBody>
      </p:sp>
      <p:sp>
        <p:nvSpPr>
          <p:cNvPr id="12" name="Content Placeholder 4"/>
          <p:cNvSpPr txBox="1">
            <a:spLocks/>
          </p:cNvSpPr>
          <p:nvPr/>
        </p:nvSpPr>
        <p:spPr>
          <a:xfrm>
            <a:off x="621613" y="3694018"/>
            <a:ext cx="6591985" cy="40590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All the fields of the TE</a:t>
            </a:r>
            <a:r>
              <a:rPr lang="en-US" sz="2000" baseline="-25000" dirty="0">
                <a:solidFill>
                  <a:prstClr val="black"/>
                </a:solidFill>
                <a:latin typeface="Times New Roman" panose="02020603050405020304" pitchFamily="18" charset="0"/>
                <a:cs typeface="Times New Roman" panose="02020603050405020304" pitchFamily="18" charset="0"/>
              </a:rPr>
              <a:t>10</a:t>
            </a:r>
            <a:r>
              <a:rPr lang="en-US" sz="2000" dirty="0">
                <a:solidFill>
                  <a:prstClr val="black"/>
                </a:solidFill>
                <a:latin typeface="Times New Roman" panose="02020603050405020304" pitchFamily="18" charset="0"/>
                <a:cs typeface="Times New Roman" panose="02020603050405020304" pitchFamily="18" charset="0"/>
              </a:rPr>
              <a:t> mode are</a:t>
            </a:r>
          </a:p>
        </p:txBody>
      </p:sp>
      <p:pic>
        <p:nvPicPr>
          <p:cNvPr id="13" name="Picture 12"/>
          <p:cNvPicPr>
            <a:picLocks noChangeAspect="1"/>
          </p:cNvPicPr>
          <p:nvPr/>
        </p:nvPicPr>
        <p:blipFill rotWithShape="1">
          <a:blip r:embed="rId2" cstate="print"/>
          <a:srcRect r="1001"/>
          <a:stretch/>
        </p:blipFill>
        <p:spPr>
          <a:xfrm>
            <a:off x="5410200" y="2998639"/>
            <a:ext cx="1805928" cy="737201"/>
          </a:xfrm>
          <a:prstGeom prst="rect">
            <a:avLst/>
          </a:prstGeom>
        </p:spPr>
      </p:pic>
      <p:pic>
        <p:nvPicPr>
          <p:cNvPr id="14" name="Picture 13"/>
          <p:cNvPicPr>
            <a:picLocks noChangeAspect="1"/>
          </p:cNvPicPr>
          <p:nvPr/>
        </p:nvPicPr>
        <p:blipFill>
          <a:blip r:embed="rId3" cstate="print"/>
          <a:stretch>
            <a:fillRect/>
          </a:stretch>
        </p:blipFill>
        <p:spPr>
          <a:xfrm>
            <a:off x="7712212" y="3124200"/>
            <a:ext cx="1203188" cy="349200"/>
          </a:xfrm>
          <a:prstGeom prst="rect">
            <a:avLst/>
          </a:prstGeom>
        </p:spPr>
      </p:pic>
      <p:pic>
        <p:nvPicPr>
          <p:cNvPr id="15" name="Picture 14"/>
          <p:cNvPicPr>
            <a:picLocks noChangeAspect="1"/>
          </p:cNvPicPr>
          <p:nvPr/>
        </p:nvPicPr>
        <p:blipFill rotWithShape="1">
          <a:blip r:embed="rId4" cstate="print"/>
          <a:srcRect r="1093"/>
          <a:stretch/>
        </p:blipFill>
        <p:spPr>
          <a:xfrm>
            <a:off x="6630031" y="3919381"/>
            <a:ext cx="2303298" cy="407400"/>
          </a:xfrm>
          <a:prstGeom prst="rect">
            <a:avLst/>
          </a:prstGeom>
        </p:spPr>
      </p:pic>
      <p:pic>
        <p:nvPicPr>
          <p:cNvPr id="16" name="Picture 15"/>
          <p:cNvPicPr>
            <a:picLocks noChangeAspect="1"/>
          </p:cNvPicPr>
          <p:nvPr/>
        </p:nvPicPr>
        <p:blipFill>
          <a:blip r:embed="rId5" cstate="print"/>
          <a:stretch>
            <a:fillRect/>
          </a:stretch>
        </p:blipFill>
        <p:spPr>
          <a:xfrm>
            <a:off x="1033791" y="4108961"/>
            <a:ext cx="3726000" cy="2706300"/>
          </a:xfrm>
          <a:prstGeom prst="rect">
            <a:avLst/>
          </a:prstGeom>
        </p:spPr>
      </p:pic>
      <p:sp>
        <p:nvSpPr>
          <p:cNvPr id="17" name="TextBox 16"/>
          <p:cNvSpPr txBox="1"/>
          <p:nvPr/>
        </p:nvSpPr>
        <p:spPr>
          <a:xfrm>
            <a:off x="4979239" y="5190448"/>
            <a:ext cx="1954962" cy="707886"/>
          </a:xfrm>
          <a:prstGeom prst="rect">
            <a:avLst/>
          </a:prstGeom>
          <a:noFill/>
        </p:spPr>
        <p:txBody>
          <a:bodyPr wrap="square" rtlCol="0">
            <a:spAutoFit/>
          </a:bodyPr>
          <a:lstStyle/>
          <a:p>
            <a:pPr algn="ctr"/>
            <a:r>
              <a:rPr lang="en-US" sz="2000" dirty="0">
                <a:solidFill>
                  <a:srgbClr val="0070C0"/>
                </a:solidFill>
                <a:latin typeface="Times New Roman" panose="02020603050405020304" pitchFamily="18" charset="0"/>
                <a:cs typeface="Times New Roman" panose="02020603050405020304" pitchFamily="18" charset="0"/>
              </a:rPr>
              <a:t>Does not vary with </a:t>
            </a:r>
            <a:r>
              <a:rPr lang="en-US" sz="2000" i="1" dirty="0">
                <a:solidFill>
                  <a:srgbClr val="0070C0"/>
                </a:solidFill>
                <a:latin typeface="Times New Roman" panose="02020603050405020304" pitchFamily="18" charset="0"/>
                <a:cs typeface="Times New Roman" panose="02020603050405020304" pitchFamily="18" charset="0"/>
              </a:rPr>
              <a:t>y</a:t>
            </a:r>
          </a:p>
        </p:txBody>
      </p:sp>
      <p:pic>
        <p:nvPicPr>
          <p:cNvPr id="19" name="Picture 18"/>
          <p:cNvPicPr>
            <a:picLocks noChangeAspect="1"/>
          </p:cNvPicPr>
          <p:nvPr/>
        </p:nvPicPr>
        <p:blipFill>
          <a:blip r:embed="rId6" cstate="print"/>
          <a:stretch>
            <a:fillRect/>
          </a:stretch>
        </p:blipFill>
        <p:spPr>
          <a:xfrm>
            <a:off x="414888" y="3016486"/>
            <a:ext cx="4564350" cy="644080"/>
          </a:xfrm>
          <a:prstGeom prst="rect">
            <a:avLst/>
          </a:prstGeom>
        </p:spPr>
      </p:pic>
      <p:sp>
        <p:nvSpPr>
          <p:cNvPr id="3" name="灯片编号占位符 2">
            <a:extLst>
              <a:ext uri="{FF2B5EF4-FFF2-40B4-BE49-F238E27FC236}">
                <a16:creationId xmlns:a16="http://schemas.microsoft.com/office/drawing/2014/main" id="{5AB99F8E-5D7C-4DC8-B298-DA4EC6CC93C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61</a:t>
            </a:fld>
            <a:endParaRPr lang="en-US"/>
          </a:p>
        </p:txBody>
      </p:sp>
    </p:spTree>
    <p:extLst>
      <p:ext uri="{BB962C8B-B14F-4D97-AF65-F5344CB8AC3E}">
        <p14:creationId xmlns:p14="http://schemas.microsoft.com/office/powerpoint/2010/main" val="8389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Dominant Mode Field Lines</a:t>
            </a:r>
          </a:p>
        </p:txBody>
      </p:sp>
      <p:pic>
        <p:nvPicPr>
          <p:cNvPr id="5" name="Picture 4"/>
          <p:cNvPicPr>
            <a:picLocks noChangeAspect="1"/>
          </p:cNvPicPr>
          <p:nvPr/>
        </p:nvPicPr>
        <p:blipFill>
          <a:blip r:embed="rId2" cstate="print"/>
          <a:stretch>
            <a:fillRect/>
          </a:stretch>
        </p:blipFill>
        <p:spPr>
          <a:xfrm rot="5400000">
            <a:off x="3189201" y="1001799"/>
            <a:ext cx="4554000" cy="6208002"/>
          </a:xfrm>
          <a:prstGeom prst="rect">
            <a:avLst/>
          </a:prstGeom>
        </p:spPr>
      </p:pic>
      <p:sp>
        <p:nvSpPr>
          <p:cNvPr id="6" name="TextBox 5"/>
          <p:cNvSpPr txBox="1"/>
          <p:nvPr/>
        </p:nvSpPr>
        <p:spPr>
          <a:xfrm>
            <a:off x="914400" y="3657600"/>
            <a:ext cx="991247"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TE</a:t>
            </a:r>
            <a:r>
              <a:rPr lang="en-US" sz="2800" baseline="-25000" dirty="0">
                <a:solidFill>
                  <a:srgbClr val="FF0000"/>
                </a:solidFill>
                <a:latin typeface="Times New Roman" panose="02020603050405020304" pitchFamily="18" charset="0"/>
                <a:cs typeface="Times New Roman" panose="02020603050405020304" pitchFamily="18" charset="0"/>
              </a:rPr>
              <a:t>10</a:t>
            </a:r>
          </a:p>
        </p:txBody>
      </p:sp>
      <p:sp>
        <p:nvSpPr>
          <p:cNvPr id="3" name="灯片编号占位符 2">
            <a:extLst>
              <a:ext uri="{FF2B5EF4-FFF2-40B4-BE49-F238E27FC236}">
                <a16:creationId xmlns:a16="http://schemas.microsoft.com/office/drawing/2014/main" id="{6D0930C7-FC7A-4607-B9DC-3A10BF50616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62</a:t>
            </a:fld>
            <a:endParaRPr lang="en-US"/>
          </a:p>
        </p:txBody>
      </p:sp>
    </p:spTree>
    <p:extLst>
      <p:ext uri="{BB962C8B-B14F-4D97-AF65-F5344CB8AC3E}">
        <p14:creationId xmlns:p14="http://schemas.microsoft.com/office/powerpoint/2010/main" val="3720161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Dominant Mode Surface Current</a:t>
            </a:r>
          </a:p>
        </p:txBody>
      </p:sp>
      <p:pic>
        <p:nvPicPr>
          <p:cNvPr id="4" name="Picture 3"/>
          <p:cNvPicPr>
            <a:picLocks noChangeAspect="1"/>
          </p:cNvPicPr>
          <p:nvPr/>
        </p:nvPicPr>
        <p:blipFill>
          <a:blip r:embed="rId2" cstate="print"/>
          <a:stretch>
            <a:fillRect/>
          </a:stretch>
        </p:blipFill>
        <p:spPr>
          <a:xfrm>
            <a:off x="612648" y="1905000"/>
            <a:ext cx="7988908" cy="3192918"/>
          </a:xfrm>
          <a:prstGeom prst="rect">
            <a:avLst/>
          </a:prstGeom>
        </p:spPr>
      </p:pic>
      <p:sp>
        <p:nvSpPr>
          <p:cNvPr id="3" name="灯片编号占位符 2">
            <a:extLst>
              <a:ext uri="{FF2B5EF4-FFF2-40B4-BE49-F238E27FC236}">
                <a16:creationId xmlns:a16="http://schemas.microsoft.com/office/drawing/2014/main" id="{5E18D81B-F683-4D64-A030-F722BBC90F3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63</a:t>
            </a:fld>
            <a:endParaRPr lang="en-US"/>
          </a:p>
        </p:txBody>
      </p:sp>
    </p:spTree>
    <p:extLst>
      <p:ext uri="{BB962C8B-B14F-4D97-AF65-F5344CB8AC3E}">
        <p14:creationId xmlns:p14="http://schemas.microsoft.com/office/powerpoint/2010/main" val="772875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Higher Order TE Modes</a:t>
            </a:r>
          </a:p>
        </p:txBody>
      </p:sp>
      <mc:AlternateContent xmlns:mc="http://schemas.openxmlformats.org/markup-compatibility/2006" xmlns:a14="http://schemas.microsoft.com/office/drawing/2010/main">
        <mc:Choice Requires="a14">
          <p:sp>
            <p:nvSpPr>
              <p:cNvPr id="8" name="Content Placeholder 4"/>
              <p:cNvSpPr txBox="1">
                <a:spLocks/>
              </p:cNvSpPr>
              <p:nvPr/>
            </p:nvSpPr>
            <p:spPr>
              <a:xfrm>
                <a:off x="685800" y="3048000"/>
                <a:ext cx="7924800" cy="232521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higher order modes of the rectangular waveguide is dependent on the waveguide structure, i.e. the relationship between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If </a:t>
                </a:r>
                <a14:m>
                  <m:oMath xmlns:m="http://schemas.openxmlformats.org/officeDocument/2006/math">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&lt;2</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ctrlPr>
                      </m:fPr>
                      <m:num>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2</m:t>
                        </m:r>
                      </m:num>
                      <m:den>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den>
                    </m:f>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den>
                    </m:f>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then the second TE mode is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01</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If </a:t>
                </a:r>
                <a14:m>
                  <m:oMath xmlns:m="http://schemas.openxmlformats.org/officeDocument/2006/math">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&gt;2</m:t>
                    </m:r>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𝑏</m:t>
                    </m:r>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f>
                      <m:fPr>
                        <m:ctrlP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ctrlPr>
                      </m:fPr>
                      <m:num>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2</m:t>
                        </m:r>
                      </m:num>
                      <m:den>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mn-ea"/>
                            <a:cs typeface="Times New Roman" panose="02020603050405020304" pitchFamily="18" charset="0"/>
                          </a:rPr>
                          <m:t>𝑎</m:t>
                        </m:r>
                      </m:den>
                    </m:f>
                    <m:r>
                      <a:rPr kumimoji="0" lang="en-US" sz="20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f>
                      <m:fPr>
                        <m:ctrlP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sz="20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𝑏</m:t>
                        </m:r>
                      </m:den>
                    </m:f>
                  </m:oMath>
                </a14:m>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then the second TE mode is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20</a:t>
                </a:r>
              </a:p>
              <a:p>
                <a:pPr>
                  <a:buClr>
                    <a:srgbClr val="F0A22E"/>
                  </a:buClr>
                  <a:buFont typeface="Wingdings" panose="05000000000000000000" pitchFamily="2" charset="2"/>
                  <a:buChar char="v"/>
                  <a:defRPr/>
                </a:pPr>
                <a:r>
                  <a:rPr lang="en-US" altLang="zh-CN" sz="2000" dirty="0">
                    <a:solidFill>
                      <a:sysClr val="windowText" lastClr="000000"/>
                    </a:solidFill>
                    <a:latin typeface="Times New Roman" panose="02020603050405020304" pitchFamily="18" charset="0"/>
                    <a:cs typeface="Times New Roman" panose="02020603050405020304" pitchFamily="18" charset="0"/>
                  </a:rPr>
                  <a:t>If </a:t>
                </a:r>
                <a14:m>
                  <m:oMath xmlns:m="http://schemas.openxmlformats.org/officeDocument/2006/math">
                    <m:r>
                      <a:rPr lang="en-US" altLang="zh-CN" sz="2000" i="1">
                        <a:solidFill>
                          <a:sysClr val="windowText" lastClr="000000"/>
                        </a:solidFill>
                        <a:latin typeface="Cambria Math" panose="02040503050406030204" pitchFamily="18" charset="0"/>
                        <a:cs typeface="Times New Roman" panose="02020603050405020304" pitchFamily="18" charset="0"/>
                      </a:rPr>
                      <m:t>𝑎</m:t>
                    </m:r>
                    <m:r>
                      <a:rPr lang="en-US" altLang="zh-CN" sz="2000" b="0" i="1" smtClean="0">
                        <a:solidFill>
                          <a:sysClr val="windowText" lastClr="000000"/>
                        </a:solidFill>
                        <a:latin typeface="Cambria Math" panose="02040503050406030204" pitchFamily="18" charset="0"/>
                        <a:cs typeface="Times New Roman" panose="02020603050405020304" pitchFamily="18" charset="0"/>
                      </a:rPr>
                      <m:t>=</m:t>
                    </m:r>
                    <m:r>
                      <a:rPr lang="en-US" altLang="zh-CN" sz="2000" i="1">
                        <a:solidFill>
                          <a:sysClr val="windowText" lastClr="000000"/>
                        </a:solidFill>
                        <a:latin typeface="Cambria Math" panose="02040503050406030204" pitchFamily="18" charset="0"/>
                        <a:cs typeface="Times New Roman" panose="02020603050405020304" pitchFamily="18" charset="0"/>
                      </a:rPr>
                      <m:t>2</m:t>
                    </m:r>
                    <m:r>
                      <a:rPr lang="en-US" altLang="zh-CN" sz="2000" i="1">
                        <a:solidFill>
                          <a:sysClr val="windowText" lastClr="000000"/>
                        </a:solidFill>
                        <a:latin typeface="Cambria Math" panose="02040503050406030204" pitchFamily="18" charset="0"/>
                        <a:cs typeface="Times New Roman" panose="02020603050405020304" pitchFamily="18" charset="0"/>
                      </a:rPr>
                      <m:t>𝑏</m:t>
                    </m:r>
                  </m:oMath>
                </a14:m>
                <a:r>
                  <a:rPr lang="en-US" altLang="zh-CN" sz="2000" dirty="0">
                    <a:solidFill>
                      <a:sysClr val="windowText" lastClr="000000"/>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2000" i="1">
                            <a:solidFill>
                              <a:sysClr val="windowText" lastClr="000000"/>
                            </a:solidFill>
                            <a:latin typeface="Cambria Math" panose="02040503050406030204" pitchFamily="18" charset="0"/>
                            <a:cs typeface="Times New Roman" panose="02020603050405020304" pitchFamily="18" charset="0"/>
                          </a:rPr>
                        </m:ctrlPr>
                      </m:fPr>
                      <m:num>
                        <m:r>
                          <a:rPr lang="en-US" altLang="zh-CN" sz="2000" i="1">
                            <a:solidFill>
                              <a:sysClr val="windowText" lastClr="000000"/>
                            </a:solidFill>
                            <a:latin typeface="Cambria Math" panose="02040503050406030204" pitchFamily="18" charset="0"/>
                            <a:cs typeface="Times New Roman" panose="02020603050405020304" pitchFamily="18" charset="0"/>
                          </a:rPr>
                          <m:t>2</m:t>
                        </m:r>
                      </m:num>
                      <m:den>
                        <m:r>
                          <a:rPr lang="en-US" altLang="zh-CN" sz="2000" i="1">
                            <a:solidFill>
                              <a:sysClr val="windowText" lastClr="000000"/>
                            </a:solidFill>
                            <a:latin typeface="Cambria Math" panose="02040503050406030204" pitchFamily="18" charset="0"/>
                            <a:cs typeface="Times New Roman" panose="02020603050405020304" pitchFamily="18" charset="0"/>
                          </a:rPr>
                          <m:t>𝑎</m:t>
                        </m:r>
                      </m:den>
                    </m:f>
                    <m:r>
                      <a:rPr lang="en-US" altLang="zh-CN" sz="2000" b="0" i="1" smtClean="0">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𝑏</m:t>
                        </m:r>
                      </m:den>
                    </m:f>
                  </m:oMath>
                </a14:m>
                <a:r>
                  <a:rPr lang="en-US" altLang="zh-CN" sz="2000" dirty="0">
                    <a:solidFill>
                      <a:sysClr val="windowText" lastClr="000000"/>
                    </a:solidFill>
                    <a:latin typeface="Times New Roman" panose="02020603050405020304" pitchFamily="18" charset="0"/>
                    <a:cs typeface="Times New Roman" panose="02020603050405020304" pitchFamily="18" charset="0"/>
                  </a:rPr>
                  <a:t>, then the second TE mode is TE</a:t>
                </a:r>
                <a:r>
                  <a:rPr lang="en-US" altLang="zh-CN" sz="2000" baseline="-25000" dirty="0">
                    <a:solidFill>
                      <a:sysClr val="windowText" lastClr="000000"/>
                    </a:solidFill>
                    <a:latin typeface="Times New Roman" panose="02020603050405020304" pitchFamily="18" charset="0"/>
                    <a:cs typeface="Times New Roman" panose="02020603050405020304" pitchFamily="18" charset="0"/>
                  </a:rPr>
                  <a:t>20</a:t>
                </a:r>
                <a:r>
                  <a:rPr lang="en-US" altLang="zh-CN" sz="2000" dirty="0">
                    <a:solidFill>
                      <a:sysClr val="windowText" lastClr="000000"/>
                    </a:solidFill>
                    <a:latin typeface="Times New Roman" panose="02020603050405020304" pitchFamily="18" charset="0"/>
                    <a:cs typeface="Times New Roman" panose="02020603050405020304" pitchFamily="18" charset="0"/>
                  </a:rPr>
                  <a:t> or TE</a:t>
                </a:r>
                <a:r>
                  <a:rPr lang="en-US" altLang="zh-CN" sz="2000" baseline="-25000" dirty="0">
                    <a:solidFill>
                      <a:sysClr val="windowText" lastClr="000000"/>
                    </a:solidFill>
                    <a:latin typeface="Times New Roman" panose="02020603050405020304" pitchFamily="18" charset="0"/>
                    <a:cs typeface="Times New Roman" panose="02020603050405020304" pitchFamily="18" charset="0"/>
                  </a:rPr>
                  <a:t>01</a:t>
                </a:r>
                <a:endParaRPr lang="en-US" altLang="zh-CN" sz="2000" dirty="0">
                  <a:solidFill>
                    <a:sysClr val="windowText" lastClr="000000"/>
                  </a:solidFill>
                  <a:latin typeface="Times New Roman" panose="02020603050405020304" pitchFamily="18" charset="0"/>
                  <a:cs typeface="Times New Roman" panose="02020603050405020304" pitchFamily="18" charset="0"/>
                </a:endParaRPr>
              </a:p>
            </p:txBody>
          </p:sp>
        </mc:Choice>
        <mc:Fallback xmlns="">
          <p:sp>
            <p:nvSpPr>
              <p:cNvPr id="8" name="Content Placeholder 4"/>
              <p:cNvSpPr txBox="1">
                <a:spLocks noRot="1" noChangeAspect="1" noMove="1" noResize="1" noEditPoints="1" noAdjustHandles="1" noChangeArrowheads="1" noChangeShapeType="1" noTextEdit="1"/>
              </p:cNvSpPr>
              <p:nvPr/>
            </p:nvSpPr>
            <p:spPr>
              <a:xfrm>
                <a:off x="685800" y="3048000"/>
                <a:ext cx="7924800" cy="2325215"/>
              </a:xfrm>
              <a:prstGeom prst="rect">
                <a:avLst/>
              </a:prstGeom>
              <a:blipFill>
                <a:blip r:embed="rId2"/>
                <a:stretch>
                  <a:fillRect l="-692" t="-2625"/>
                </a:stretch>
              </a:blipFill>
            </p:spPr>
            <p:txBody>
              <a:bodyPr/>
              <a:lstStyle/>
              <a:p>
                <a:r>
                  <a:rPr lang="zh-CN" altLang="en-US">
                    <a:noFill/>
                  </a:rPr>
                  <a:t> </a:t>
                </a:r>
              </a:p>
            </p:txBody>
          </p:sp>
        </mc:Fallback>
      </mc:AlternateContent>
      <p:pic>
        <p:nvPicPr>
          <p:cNvPr id="9" name="Picture 8"/>
          <p:cNvPicPr>
            <a:picLocks noChangeAspect="1"/>
          </p:cNvPicPr>
          <p:nvPr/>
        </p:nvPicPr>
        <p:blipFill>
          <a:blip r:embed="rId3" cstate="print"/>
          <a:stretch>
            <a:fillRect/>
          </a:stretch>
        </p:blipFill>
        <p:spPr>
          <a:xfrm>
            <a:off x="1524000" y="1905000"/>
            <a:ext cx="5705438" cy="805100"/>
          </a:xfrm>
          <a:prstGeom prst="rect">
            <a:avLst/>
          </a:prstGeom>
        </p:spPr>
      </p:pic>
      <p:sp>
        <p:nvSpPr>
          <p:cNvPr id="3" name="灯片编号占位符 2">
            <a:extLst>
              <a:ext uri="{FF2B5EF4-FFF2-40B4-BE49-F238E27FC236}">
                <a16:creationId xmlns:a16="http://schemas.microsoft.com/office/drawing/2014/main" id="{9113685D-DC22-420D-823A-064D1CDCA58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64</a:t>
            </a:fld>
            <a:endParaRPr lang="en-US"/>
          </a:p>
        </p:txBody>
      </p:sp>
    </p:spTree>
    <p:extLst>
      <p:ext uri="{BB962C8B-B14F-4D97-AF65-F5344CB8AC3E}">
        <p14:creationId xmlns:p14="http://schemas.microsoft.com/office/powerpoint/2010/main" val="673056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TM Modes in Rectangular Waveguide</a:t>
            </a:r>
          </a:p>
        </p:txBody>
      </p:sp>
      <p:sp>
        <p:nvSpPr>
          <p:cNvPr id="11" name="Content Placeholder 4"/>
          <p:cNvSpPr txBox="1">
            <a:spLocks/>
          </p:cNvSpPr>
          <p:nvPr/>
        </p:nvSpPr>
        <p:spPr>
          <a:xfrm>
            <a:off x="762003" y="1694062"/>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The equation for </a:t>
            </a:r>
            <a:r>
              <a:rPr kumimoji="0" lang="en-US" sz="2000" b="0" i="1"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e</a:t>
            </a:r>
            <a:r>
              <a:rPr kumimoji="0" lang="en-US" sz="2000" b="0" i="1" u="none" strike="noStrike" kern="1200" cap="none" spc="0" normalizeH="0" baseline="-2500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a:t>
            </a:r>
            <a:endPar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endParaRPr>
          </a:p>
        </p:txBody>
      </p:sp>
      <p:sp>
        <p:nvSpPr>
          <p:cNvPr id="12" name="Content Placeholder 4"/>
          <p:cNvSpPr txBox="1">
            <a:spLocks/>
          </p:cNvSpPr>
          <p:nvPr/>
        </p:nvSpPr>
        <p:spPr>
          <a:xfrm>
            <a:off x="762002" y="3069149"/>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Follow the same method, the general solution of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a:t>
            </a:r>
          </a:p>
        </p:txBody>
      </p:sp>
      <p:pic>
        <p:nvPicPr>
          <p:cNvPr id="13" name="Picture 12"/>
          <p:cNvPicPr>
            <a:picLocks noChangeAspect="1"/>
          </p:cNvPicPr>
          <p:nvPr/>
        </p:nvPicPr>
        <p:blipFill>
          <a:blip r:embed="rId2" cstate="print"/>
          <a:stretch>
            <a:fillRect/>
          </a:stretch>
        </p:blipFill>
        <p:spPr>
          <a:xfrm>
            <a:off x="1166707" y="2128248"/>
            <a:ext cx="3920063" cy="940901"/>
          </a:xfrm>
          <a:prstGeom prst="rect">
            <a:avLst/>
          </a:prstGeom>
        </p:spPr>
      </p:pic>
      <p:pic>
        <p:nvPicPr>
          <p:cNvPr id="14" name="Picture 13"/>
          <p:cNvPicPr>
            <a:picLocks noChangeAspect="1"/>
          </p:cNvPicPr>
          <p:nvPr/>
        </p:nvPicPr>
        <p:blipFill>
          <a:blip r:embed="rId3" cstate="print"/>
          <a:stretch>
            <a:fillRect/>
          </a:stretch>
        </p:blipFill>
        <p:spPr>
          <a:xfrm>
            <a:off x="1166707" y="3503335"/>
            <a:ext cx="6484276" cy="353080"/>
          </a:xfrm>
          <a:prstGeom prst="rect">
            <a:avLst/>
          </a:prstGeom>
        </p:spPr>
      </p:pic>
      <p:pic>
        <p:nvPicPr>
          <p:cNvPr id="15" name="Picture 14"/>
          <p:cNvPicPr>
            <a:picLocks noChangeAspect="1"/>
          </p:cNvPicPr>
          <p:nvPr/>
        </p:nvPicPr>
        <p:blipFill>
          <a:blip r:embed="rId4" cstate="print"/>
          <a:stretch>
            <a:fillRect/>
          </a:stretch>
        </p:blipFill>
        <p:spPr>
          <a:xfrm>
            <a:off x="1166707" y="4290601"/>
            <a:ext cx="3726000" cy="814800"/>
          </a:xfrm>
          <a:prstGeom prst="rect">
            <a:avLst/>
          </a:prstGeom>
        </p:spPr>
      </p:pic>
      <p:sp>
        <p:nvSpPr>
          <p:cNvPr id="16" name="Content Placeholder 4"/>
          <p:cNvSpPr txBox="1">
            <a:spLocks/>
          </p:cNvSpPr>
          <p:nvPr/>
        </p:nvSpPr>
        <p:spPr>
          <a:xfrm>
            <a:off x="762001" y="3856415"/>
            <a:ext cx="6591985" cy="434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Directly apply the boundary conditions to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17" name="Content Placeholder 4"/>
          <p:cNvSpPr txBox="1">
            <a:spLocks/>
          </p:cNvSpPr>
          <p:nvPr/>
        </p:nvSpPr>
        <p:spPr>
          <a:xfrm>
            <a:off x="762000" y="5105401"/>
            <a:ext cx="7924800" cy="838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We will see that satisfaction of these conditions on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will automatically lead to satisfaction of the boundary conditions by </a:t>
            </a:r>
            <a:r>
              <a:rPr lang="en-US" sz="2000" i="1" dirty="0">
                <a:solidFill>
                  <a:prstClr val="black"/>
                </a:solidFill>
                <a:latin typeface="Times New Roman" panose="02020603050405020304" pitchFamily="18" charset="0"/>
                <a:cs typeface="Times New Roman" panose="02020603050405020304" pitchFamily="18" charset="0"/>
              </a:rPr>
              <a:t>e</a:t>
            </a:r>
            <a:r>
              <a:rPr lang="en-US" sz="2000" i="1" baseline="-25000" dirty="0">
                <a:solidFill>
                  <a:prstClr val="black"/>
                </a:solidFill>
                <a:latin typeface="Times New Roman" panose="02020603050405020304" pitchFamily="18" charset="0"/>
                <a:cs typeface="Times New Roman" panose="02020603050405020304" pitchFamily="18" charset="0"/>
              </a:rPr>
              <a:t>x</a:t>
            </a:r>
            <a:r>
              <a:rPr lang="en-US" sz="2000" dirty="0">
                <a:solidFill>
                  <a:prstClr val="black"/>
                </a:solidFill>
                <a:latin typeface="Times New Roman" panose="02020603050405020304" pitchFamily="18" charset="0"/>
                <a:cs typeface="Times New Roman" panose="02020603050405020304" pitchFamily="18" charset="0"/>
              </a:rPr>
              <a:t> and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y</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8AAF7A4-05CD-4987-8254-4C4421F581D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65</a:t>
            </a:fld>
            <a:endParaRPr lang="en-US"/>
          </a:p>
        </p:txBody>
      </p:sp>
    </p:spTree>
    <p:extLst>
      <p:ext uri="{BB962C8B-B14F-4D97-AF65-F5344CB8AC3E}">
        <p14:creationId xmlns:p14="http://schemas.microsoft.com/office/powerpoint/2010/main" val="4220737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 Mode Fields</a:t>
            </a:r>
          </a:p>
        </p:txBody>
      </p:sp>
      <p:sp>
        <p:nvSpPr>
          <p:cNvPr id="12" name="Content Placeholder 4"/>
          <p:cNvSpPr txBox="1">
            <a:spLocks/>
          </p:cNvSpPr>
          <p:nvPr/>
        </p:nvSpPr>
        <p:spPr>
          <a:xfrm>
            <a:off x="762001" y="2621439"/>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final solution for </a:t>
            </a:r>
            <a:r>
              <a:rPr lang="en-US" sz="2000" i="1" dirty="0" err="1">
                <a:solidFill>
                  <a:prstClr val="black"/>
                </a:solidFill>
                <a:latin typeface="Times New Roman" panose="02020603050405020304" pitchFamily="18" charset="0"/>
                <a:cs typeface="Times New Roman" panose="02020603050405020304" pitchFamily="18" charset="0"/>
              </a:rPr>
              <a:t>E</a:t>
            </a:r>
            <a:r>
              <a:rPr lang="en-US" sz="2000" i="1" baseline="-25000" dirty="0" err="1">
                <a:solidFill>
                  <a:prstClr val="black"/>
                </a:solidFill>
                <a:latin typeface="Times New Roman" panose="02020603050405020304" pitchFamily="18" charset="0"/>
                <a:cs typeface="Times New Roman" panose="02020603050405020304" pitchFamily="18" charset="0"/>
              </a:rPr>
              <a:t>z</a:t>
            </a:r>
            <a:r>
              <a:rPr lang="en-US" sz="2000" dirty="0">
                <a:solidFill>
                  <a:prstClr val="black"/>
                </a:solidFill>
                <a:latin typeface="Times New Roman" panose="02020603050405020304" pitchFamily="18" charset="0"/>
                <a:cs typeface="Times New Roman" panose="02020603050405020304" pitchFamily="18" charset="0"/>
              </a:rPr>
              <a:t> is then</a:t>
            </a:r>
          </a:p>
        </p:txBody>
      </p:sp>
      <p:sp>
        <p:nvSpPr>
          <p:cNvPr id="13" name="Content Placeholder 4"/>
          <p:cNvSpPr txBox="1">
            <a:spLocks/>
          </p:cNvSpPr>
          <p:nvPr/>
        </p:nvSpPr>
        <p:spPr>
          <a:xfrm>
            <a:off x="762002" y="1518886"/>
            <a:ext cx="6591985" cy="4178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So we have</a:t>
            </a:r>
          </a:p>
        </p:txBody>
      </p:sp>
      <p:sp>
        <p:nvSpPr>
          <p:cNvPr id="14" name="Content Placeholder 4"/>
          <p:cNvSpPr txBox="1">
            <a:spLocks/>
          </p:cNvSpPr>
          <p:nvPr/>
        </p:nvSpPr>
        <p:spPr>
          <a:xfrm>
            <a:off x="762000" y="3581400"/>
            <a:ext cx="6591985" cy="4033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F0A22E"/>
              </a:buClr>
              <a:buFont typeface="Wingdings" panose="05000000000000000000" pitchFamily="2" charset="2"/>
              <a:buChar char="v"/>
            </a:pPr>
            <a:r>
              <a:rPr lang="en-US" sz="2000" dirty="0">
                <a:solidFill>
                  <a:prstClr val="black"/>
                </a:solidFill>
                <a:latin typeface="Times New Roman" panose="02020603050405020304" pitchFamily="18" charset="0"/>
                <a:cs typeface="Times New Roman" panose="02020603050405020304" pitchFamily="18" charset="0"/>
              </a:rPr>
              <a:t>The transverse field components of the </a:t>
            </a:r>
            <a:r>
              <a:rPr lang="en-US" sz="2000" dirty="0" err="1">
                <a:solidFill>
                  <a:prstClr val="black"/>
                </a:solidFill>
                <a:latin typeface="Times New Roman" panose="02020603050405020304" pitchFamily="18" charset="0"/>
                <a:cs typeface="Times New Roman" panose="02020603050405020304" pitchFamily="18" charset="0"/>
              </a:rPr>
              <a:t>TM</a:t>
            </a:r>
            <a:r>
              <a:rPr lang="en-US" sz="2000" i="1" baseline="-25000" dirty="0" err="1">
                <a:solidFill>
                  <a:prstClr val="black"/>
                </a:solidFill>
                <a:latin typeface="Times New Roman" panose="02020603050405020304" pitchFamily="18" charset="0"/>
                <a:cs typeface="Times New Roman" panose="02020603050405020304" pitchFamily="18" charset="0"/>
              </a:rPr>
              <a:t>mn</a:t>
            </a:r>
            <a:r>
              <a:rPr lang="en-US" sz="2000" dirty="0">
                <a:solidFill>
                  <a:prstClr val="black"/>
                </a:solidFill>
                <a:latin typeface="Times New Roman" panose="02020603050405020304" pitchFamily="18" charset="0"/>
                <a:cs typeface="Times New Roman" panose="02020603050405020304" pitchFamily="18" charset="0"/>
              </a:rPr>
              <a:t> mode are</a:t>
            </a:r>
          </a:p>
        </p:txBody>
      </p:sp>
      <mc:AlternateContent xmlns:mc="http://schemas.openxmlformats.org/markup-compatibility/2006" xmlns:a14="http://schemas.microsoft.com/office/drawing/2010/main">
        <mc:Choice Requires="a14">
          <p:sp>
            <p:nvSpPr>
              <p:cNvPr id="15" name="TextBox 14"/>
              <p:cNvSpPr txBox="1"/>
              <p:nvPr/>
            </p:nvSpPr>
            <p:spPr>
              <a:xfrm>
                <a:off x="7014331" y="3126808"/>
                <a:ext cx="10252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𝐸</m:t>
                          </m:r>
                        </m:e>
                        <m:sub>
                          <m:r>
                            <a:rPr lang="en-US" sz="2000" b="0" i="1" smtClean="0">
                              <a:solidFill>
                                <a:prstClr val="black"/>
                              </a:solidFill>
                              <a:latin typeface="Cambria Math" panose="02040503050406030204" pitchFamily="18" charset="0"/>
                            </a:rPr>
                            <m:t>0</m:t>
                          </m:r>
                        </m:sub>
                      </m:sSub>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𝐵𝐷</m:t>
                      </m:r>
                    </m:oMath>
                  </m:oMathPara>
                </a14:m>
                <a:endParaRPr lang="en-US" sz="2000" dirty="0">
                  <a:solidFill>
                    <a:prstClr val="black"/>
                  </a:solidFill>
                  <a:latin typeface="Century Gothic" panose="020B0502020202020204"/>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014331" y="3126808"/>
                <a:ext cx="1025281" cy="307777"/>
              </a:xfrm>
              <a:prstGeom prst="rect">
                <a:avLst/>
              </a:prstGeom>
              <a:blipFill rotWithShape="0">
                <a:blip r:embed="rId2" cstate="print"/>
                <a:stretch>
                  <a:fillRect l="-5357" r="-4167" b="-20000"/>
                </a:stretch>
              </a:blipFill>
            </p:spPr>
            <p:txBody>
              <a:bodyPr/>
              <a:lstStyle/>
              <a:p>
                <a:r>
                  <a:rPr lang="en-US">
                    <a:noFill/>
                  </a:rPr>
                  <a:t> </a:t>
                </a:r>
              </a:p>
            </p:txBody>
          </p:sp>
        </mc:Fallback>
      </mc:AlternateContent>
      <p:pic>
        <p:nvPicPr>
          <p:cNvPr id="16" name="Picture 15"/>
          <p:cNvPicPr>
            <a:picLocks noChangeAspect="1"/>
          </p:cNvPicPr>
          <p:nvPr/>
        </p:nvPicPr>
        <p:blipFill>
          <a:blip r:embed="rId3" cstate="print"/>
          <a:stretch>
            <a:fillRect/>
          </a:stretch>
        </p:blipFill>
        <p:spPr>
          <a:xfrm>
            <a:off x="1153192" y="1936706"/>
            <a:ext cx="5239688" cy="310400"/>
          </a:xfrm>
          <a:prstGeom prst="rect">
            <a:avLst/>
          </a:prstGeom>
        </p:spPr>
      </p:pic>
      <p:pic>
        <p:nvPicPr>
          <p:cNvPr id="17" name="Picture 16"/>
          <p:cNvPicPr>
            <a:picLocks noChangeAspect="1"/>
          </p:cNvPicPr>
          <p:nvPr/>
        </p:nvPicPr>
        <p:blipFill>
          <a:blip r:embed="rId4" cstate="print"/>
          <a:stretch>
            <a:fillRect/>
          </a:stretch>
        </p:blipFill>
        <p:spPr>
          <a:xfrm>
            <a:off x="1153192" y="2249773"/>
            <a:ext cx="4890375" cy="349200"/>
          </a:xfrm>
          <a:prstGeom prst="rect">
            <a:avLst/>
          </a:prstGeom>
        </p:spPr>
      </p:pic>
      <p:sp>
        <p:nvSpPr>
          <p:cNvPr id="19" name="TextBox 18"/>
          <p:cNvSpPr txBox="1"/>
          <p:nvPr/>
        </p:nvSpPr>
        <p:spPr>
          <a:xfrm>
            <a:off x="7353985" y="4902903"/>
            <a:ext cx="1600377" cy="707886"/>
          </a:xfrm>
          <a:prstGeom prst="rect">
            <a:avLst/>
          </a:prstGeom>
          <a:noFill/>
        </p:spPr>
        <p:txBody>
          <a:bodyPr wrap="square" rtlCol="0">
            <a:spAutoFit/>
          </a:bodyPr>
          <a:lstStyle/>
          <a:p>
            <a:pPr algn="ctr"/>
            <a:r>
              <a:rPr lang="en-US" sz="2000" i="1" dirty="0" err="1">
                <a:solidFill>
                  <a:srgbClr val="0070C0"/>
                </a:solidFill>
                <a:latin typeface="Times New Roman" panose="02020603050405020304" pitchFamily="18" charset="0"/>
                <a:cs typeface="Times New Roman" panose="02020603050405020304" pitchFamily="18" charset="0"/>
              </a:rPr>
              <a:t>mn</a:t>
            </a:r>
            <a:r>
              <a:rPr lang="en-US" sz="2000" dirty="0">
                <a:solidFill>
                  <a:srgbClr val="0070C0"/>
                </a:solidFill>
                <a:latin typeface="Times New Roman" panose="02020603050405020304" pitchFamily="18" charset="0"/>
                <a:cs typeface="Times New Roman" panose="02020603050405020304" pitchFamily="18" charset="0"/>
              </a:rPr>
              <a:t> are the mode number</a:t>
            </a:r>
          </a:p>
        </p:txBody>
      </p:sp>
      <p:pic>
        <p:nvPicPr>
          <p:cNvPr id="20" name="Picture 19"/>
          <p:cNvPicPr>
            <a:picLocks noChangeAspect="1"/>
          </p:cNvPicPr>
          <p:nvPr/>
        </p:nvPicPr>
        <p:blipFill>
          <a:blip r:embed="rId5" cstate="print"/>
          <a:stretch>
            <a:fillRect/>
          </a:stretch>
        </p:blipFill>
        <p:spPr>
          <a:xfrm>
            <a:off x="976733" y="3023764"/>
            <a:ext cx="5402700" cy="593640"/>
          </a:xfrm>
          <a:prstGeom prst="rect">
            <a:avLst/>
          </a:prstGeom>
        </p:spPr>
      </p:pic>
      <p:pic>
        <p:nvPicPr>
          <p:cNvPr id="21" name="Picture 20"/>
          <p:cNvPicPr>
            <a:picLocks noChangeAspect="1"/>
          </p:cNvPicPr>
          <p:nvPr/>
        </p:nvPicPr>
        <p:blipFill>
          <a:blip r:embed="rId6" cstate="print"/>
          <a:stretch>
            <a:fillRect/>
          </a:stretch>
        </p:blipFill>
        <p:spPr>
          <a:xfrm>
            <a:off x="1072979" y="4019729"/>
            <a:ext cx="5050800" cy="610453"/>
          </a:xfrm>
          <a:prstGeom prst="rect">
            <a:avLst/>
          </a:prstGeom>
        </p:spPr>
      </p:pic>
      <p:pic>
        <p:nvPicPr>
          <p:cNvPr id="22" name="Picture 21"/>
          <p:cNvPicPr>
            <a:picLocks noChangeAspect="1"/>
          </p:cNvPicPr>
          <p:nvPr/>
        </p:nvPicPr>
        <p:blipFill>
          <a:blip r:embed="rId7" cstate="print"/>
          <a:stretch>
            <a:fillRect/>
          </a:stretch>
        </p:blipFill>
        <p:spPr>
          <a:xfrm>
            <a:off x="1072978" y="4724400"/>
            <a:ext cx="5009400" cy="620800"/>
          </a:xfrm>
          <a:prstGeom prst="rect">
            <a:avLst/>
          </a:prstGeom>
        </p:spPr>
      </p:pic>
      <p:pic>
        <p:nvPicPr>
          <p:cNvPr id="23" name="Picture 22"/>
          <p:cNvPicPr>
            <a:picLocks noChangeAspect="1"/>
          </p:cNvPicPr>
          <p:nvPr/>
        </p:nvPicPr>
        <p:blipFill>
          <a:blip r:embed="rId8" cstate="print"/>
          <a:stretch>
            <a:fillRect/>
          </a:stretch>
        </p:blipFill>
        <p:spPr>
          <a:xfrm>
            <a:off x="1035424" y="5439418"/>
            <a:ext cx="4926600" cy="600107"/>
          </a:xfrm>
          <a:prstGeom prst="rect">
            <a:avLst/>
          </a:prstGeom>
        </p:spPr>
      </p:pic>
      <p:pic>
        <p:nvPicPr>
          <p:cNvPr id="24" name="Picture 23"/>
          <p:cNvPicPr>
            <a:picLocks noChangeAspect="1"/>
          </p:cNvPicPr>
          <p:nvPr/>
        </p:nvPicPr>
        <p:blipFill>
          <a:blip r:embed="rId9" cstate="print"/>
          <a:stretch>
            <a:fillRect/>
          </a:stretch>
        </p:blipFill>
        <p:spPr>
          <a:xfrm>
            <a:off x="1035424" y="6143612"/>
            <a:ext cx="5175000" cy="600107"/>
          </a:xfrm>
          <a:prstGeom prst="rect">
            <a:avLst/>
          </a:prstGeom>
        </p:spPr>
      </p:pic>
      <p:sp>
        <p:nvSpPr>
          <p:cNvPr id="3" name="灯片编号占位符 2">
            <a:extLst>
              <a:ext uri="{FF2B5EF4-FFF2-40B4-BE49-F238E27FC236}">
                <a16:creationId xmlns:a16="http://schemas.microsoft.com/office/drawing/2014/main" id="{C9A241F5-7337-4C73-8FF7-61FF7888C3D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66</a:t>
            </a:fld>
            <a:endParaRPr lang="en-US"/>
          </a:p>
        </p:txBody>
      </p:sp>
    </p:spTree>
    <p:extLst>
      <p:ext uri="{BB962C8B-B14F-4D97-AF65-F5344CB8AC3E}">
        <p14:creationId xmlns:p14="http://schemas.microsoft.com/office/powerpoint/2010/main" val="3737814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TM Modes</a:t>
            </a:r>
          </a:p>
        </p:txBody>
      </p:sp>
      <p:sp>
        <p:nvSpPr>
          <p:cNvPr id="4" name="TextBox 3"/>
          <p:cNvSpPr txBox="1"/>
          <p:nvPr/>
        </p:nvSpPr>
        <p:spPr>
          <a:xfrm>
            <a:off x="228600" y="1495961"/>
            <a:ext cx="4343400"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1. Phase constant</a:t>
            </a:r>
          </a:p>
          <a:p>
            <a:r>
              <a:rPr lang="en-US" sz="2000" i="1" dirty="0">
                <a:latin typeface="Times New Roman" panose="02020603050405020304" pitchFamily="18" charset="0"/>
                <a:cs typeface="Times New Roman" panose="02020603050405020304" pitchFamily="18" charset="0"/>
              </a:rPr>
              <a:t>For a wave travelling inside the guide along the </a:t>
            </a:r>
            <a:r>
              <a:rPr lang="en-US" sz="2000" i="1" dirty="0" err="1">
                <a:latin typeface="Times New Roman" panose="02020603050405020304" pitchFamily="18" charset="0"/>
                <a:cs typeface="Times New Roman" panose="02020603050405020304" pitchFamily="18" charset="0"/>
              </a:rPr>
              <a:t>z</a:t>
            </a:r>
            <a:r>
              <a:rPr lang="en-US" sz="2000" i="1" dirty="0">
                <a:latin typeface="Times New Roman" panose="02020603050405020304" pitchFamily="18" charset="0"/>
                <a:cs typeface="Times New Roman" panose="02020603050405020304" pitchFamily="18" charset="0"/>
              </a:rPr>
              <a:t>-direction, its phase factor is </a:t>
            </a:r>
            <a:r>
              <a:rPr lang="en-US" sz="2000" i="1" dirty="0" err="1">
                <a:latin typeface="Times New Roman" panose="02020603050405020304" pitchFamily="18" charset="0"/>
                <a:cs typeface="Times New Roman" panose="02020603050405020304" pitchFamily="18" charset="0"/>
              </a:rPr>
              <a:t>e</a:t>
            </a:r>
            <a:r>
              <a:rPr lang="en-US" sz="2000" dirty="0" err="1">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jβz</a:t>
            </a:r>
            <a:r>
              <a:rPr lang="en-US" sz="2000" i="1" dirty="0">
                <a:latin typeface="Times New Roman" panose="02020603050405020304" pitchFamily="18" charset="0"/>
                <a:cs typeface="Times New Roman" panose="02020603050405020304" pitchFamily="18" charset="0"/>
              </a:rPr>
              <a:t> with:</a:t>
            </a: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52400" y="4236184"/>
            <a:ext cx="4572000" cy="1631216"/>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2. Cutoff Frequency</a:t>
            </a:r>
          </a:p>
          <a:p>
            <a:r>
              <a:rPr lang="en-US" sz="2000" dirty="0">
                <a:latin typeface="Times New Roman" panose="02020603050405020304" pitchFamily="18" charset="0"/>
                <a:cs typeface="Times New Roman" panose="02020603050405020304" pitchFamily="18" charset="0"/>
              </a:rPr>
              <a:t>Corresponding to each mode (</a:t>
            </a:r>
            <a:r>
              <a:rPr lang="en-US" sz="2000" i="1" dirty="0">
                <a:latin typeface="Times New Roman" panose="02020603050405020304" pitchFamily="18" charset="0"/>
                <a:cs typeface="Times New Roman" panose="02020603050405020304" pitchFamily="18" charset="0"/>
              </a:rPr>
              <a:t>m, n</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 there is a </a:t>
            </a:r>
            <a:r>
              <a:rPr lang="en-US" sz="2000" b="1" i="1" dirty="0">
                <a:solidFill>
                  <a:srgbClr val="FF0000"/>
                </a:solidFill>
                <a:latin typeface="Times New Roman" panose="02020603050405020304" pitchFamily="18" charset="0"/>
                <a:cs typeface="Times New Roman" panose="02020603050405020304" pitchFamily="18" charset="0"/>
              </a:rPr>
              <a:t>cutoff frequency </a:t>
            </a:r>
            <a:r>
              <a:rPr lang="en-US" sz="2000" b="1" i="1" dirty="0" err="1">
                <a:solidFill>
                  <a:srgbClr val="FF0000"/>
                </a:solidFill>
                <a:latin typeface="Times New Roman" panose="02020603050405020304" pitchFamily="18" charset="0"/>
                <a:cs typeface="Times New Roman" panose="02020603050405020304" pitchFamily="18" charset="0"/>
              </a:rPr>
              <a:t>fmn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at which β = 0.  By </a:t>
            </a:r>
            <a:r>
              <a:rPr lang="en-US" sz="2000" dirty="0">
                <a:latin typeface="Times New Roman" panose="02020603050405020304" pitchFamily="18" charset="0"/>
                <a:cs typeface="Times New Roman" panose="02020603050405020304" pitchFamily="18" charset="0"/>
              </a:rPr>
              <a:t>setting </a:t>
            </a:r>
            <a:r>
              <a:rPr lang="en-US" sz="2000" i="1" dirty="0" err="1">
                <a:latin typeface="Times New Roman" panose="02020603050405020304" pitchFamily="18" charset="0"/>
                <a:cs typeface="Times New Roman" panose="02020603050405020304" pitchFamily="18" charset="0"/>
              </a:rPr>
              <a:t>β</a:t>
            </a:r>
            <a:r>
              <a:rPr lang="en-US" sz="2000" i="1" dirty="0">
                <a:latin typeface="Times New Roman" panose="02020603050405020304" pitchFamily="18" charset="0"/>
                <a:cs typeface="Times New Roman" panose="02020603050405020304" pitchFamily="18" charset="0"/>
              </a:rPr>
              <a:t> = 0 in Eq. (8.105) and then solving for </a:t>
            </a:r>
            <a:r>
              <a:rPr lang="en-US" sz="2000" i="1" dirty="0" err="1">
                <a:latin typeface="Times New Roman" panose="02020603050405020304" pitchFamily="18" charset="0"/>
                <a:cs typeface="Times New Roman" panose="02020603050405020304" pitchFamily="18" charset="0"/>
              </a:rPr>
              <a:t>f</a:t>
            </a:r>
            <a:r>
              <a:rPr lang="en-US" sz="2000" i="1" dirty="0">
                <a:latin typeface="Times New Roman" panose="02020603050405020304" pitchFamily="18" charset="0"/>
                <a:cs typeface="Times New Roman" panose="02020603050405020304" pitchFamily="18" charset="0"/>
              </a:rPr>
              <a:t>, we have</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572000" y="1515070"/>
            <a:ext cx="4572000" cy="1015663"/>
          </a:xfrm>
          <a:prstGeom prst="rect">
            <a:avLst/>
          </a:prstGeom>
          <a:noFill/>
        </p:spPr>
        <p:txBody>
          <a:bodyPr wrap="square" rtlCol="0">
            <a:spAutoFit/>
          </a:bodyPr>
          <a:lstStyle/>
          <a:p>
            <a:r>
              <a:rPr lang="en-US" sz="2000" i="1" dirty="0">
                <a:solidFill>
                  <a:srgbClr val="3366FF"/>
                </a:solidFill>
                <a:latin typeface="Times New Roman" panose="02020603050405020304" pitchFamily="18" charset="0"/>
                <a:cs typeface="Times New Roman" panose="02020603050405020304" pitchFamily="18" charset="0"/>
              </a:rPr>
              <a:t>A wave, in a given mode, can propagate through the guide only if its frequency </a:t>
            </a:r>
            <a:r>
              <a:rPr lang="en-US" sz="2000" i="1" dirty="0" err="1">
                <a:solidFill>
                  <a:srgbClr val="3366FF"/>
                </a:solidFill>
                <a:latin typeface="Times New Roman" panose="02020603050405020304" pitchFamily="18" charset="0"/>
                <a:cs typeface="Times New Roman" panose="02020603050405020304" pitchFamily="18" charset="0"/>
              </a:rPr>
              <a:t>f</a:t>
            </a:r>
            <a:r>
              <a:rPr lang="en-US" sz="2000" i="1" dirty="0">
                <a:solidFill>
                  <a:srgbClr val="3366FF"/>
                </a:solidFill>
                <a:latin typeface="Times New Roman" panose="02020603050405020304" pitchFamily="18" charset="0"/>
                <a:cs typeface="Times New Roman" panose="02020603050405020304" pitchFamily="18" charset="0"/>
              </a:rPr>
              <a:t> &gt; </a:t>
            </a:r>
            <a:r>
              <a:rPr lang="en-US" sz="2000" i="1" dirty="0" err="1">
                <a:solidFill>
                  <a:srgbClr val="3366FF"/>
                </a:solidFill>
                <a:latin typeface="Times New Roman" panose="02020603050405020304" pitchFamily="18" charset="0"/>
                <a:cs typeface="Times New Roman" panose="02020603050405020304" pitchFamily="18" charset="0"/>
              </a:rPr>
              <a:t>fmn</a:t>
            </a:r>
            <a:r>
              <a:rPr lang="en-US" sz="2000" i="1" dirty="0">
                <a:solidFill>
                  <a:srgbClr val="3366FF"/>
                </a:solidFill>
                <a:latin typeface="Times New Roman" panose="02020603050405020304" pitchFamily="18" charset="0"/>
                <a:cs typeface="Times New Roman" panose="02020603050405020304" pitchFamily="18" charset="0"/>
              </a:rPr>
              <a:t>, as only then </a:t>
            </a:r>
            <a:r>
              <a:rPr lang="en-US" sz="2000" i="1" dirty="0" err="1">
                <a:solidFill>
                  <a:srgbClr val="3366FF"/>
                </a:solidFill>
                <a:latin typeface="Times New Roman" panose="02020603050405020304" pitchFamily="18" charset="0"/>
                <a:cs typeface="Times New Roman" panose="02020603050405020304" pitchFamily="18" charset="0"/>
              </a:rPr>
              <a:t>β</a:t>
            </a:r>
            <a:r>
              <a:rPr lang="en-US" sz="2000" i="1" dirty="0">
                <a:solidFill>
                  <a:srgbClr val="3366FF"/>
                </a:solidFill>
                <a:latin typeface="Times New Roman" panose="02020603050405020304" pitchFamily="18" charset="0"/>
                <a:cs typeface="Times New Roman" panose="02020603050405020304" pitchFamily="18" charset="0"/>
              </a:rPr>
              <a:t> = real.</a:t>
            </a:r>
            <a:endParaRPr lang="en-US" sz="2000" dirty="0">
              <a:solidFill>
                <a:srgbClr val="3366FF"/>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800600" y="2602468"/>
            <a:ext cx="1951816"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3. Phase Velocity</a:t>
            </a:r>
          </a:p>
        </p:txBody>
      </p:sp>
      <p:sp>
        <p:nvSpPr>
          <p:cNvPr id="12" name="TextBox 11"/>
          <p:cNvSpPr txBox="1"/>
          <p:nvPr/>
        </p:nvSpPr>
        <p:spPr>
          <a:xfrm>
            <a:off x="4800600" y="4191000"/>
            <a:ext cx="3585787"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4. Wave Impedance in the Guide</a:t>
            </a:r>
          </a:p>
        </p:txBody>
      </p:sp>
      <p:sp>
        <p:nvSpPr>
          <p:cNvPr id="14" name="TextBox 13"/>
          <p:cNvSpPr txBox="1"/>
          <p:nvPr/>
        </p:nvSpPr>
        <p:spPr>
          <a:xfrm>
            <a:off x="4800600" y="5715000"/>
            <a:ext cx="4343400" cy="1015663"/>
          </a:xfrm>
          <a:prstGeom prst="rect">
            <a:avLst/>
          </a:prstGeom>
          <a:noFill/>
        </p:spPr>
        <p:txBody>
          <a:bodyPr wrap="square" rtlCol="0">
            <a:spAutoFit/>
          </a:bodyPr>
          <a:lstStyle/>
          <a:p>
            <a:r>
              <a:rPr lang="en-US" sz="2000" dirty="0">
                <a:solidFill>
                  <a:srgbClr val="3366FF"/>
                </a:solidFill>
                <a:latin typeface="Times New Roman" panose="02020603050405020304" pitchFamily="18" charset="0"/>
                <a:cs typeface="Times New Roman" panose="02020603050405020304" pitchFamily="18" charset="0"/>
              </a:rPr>
              <a:t>Whereas properties 1 to 3 are common to both modes, property 4 is specific to TM modes.</a:t>
            </a:r>
          </a:p>
        </p:txBody>
      </p:sp>
      <p:pic>
        <p:nvPicPr>
          <p:cNvPr id="45058" name="Picture 2"/>
          <p:cNvPicPr>
            <a:picLocks noChangeAspect="1" noChangeArrowheads="1"/>
          </p:cNvPicPr>
          <p:nvPr/>
        </p:nvPicPr>
        <p:blipFill>
          <a:blip r:embed="rId2" cstate="print"/>
          <a:srcRect/>
          <a:stretch>
            <a:fillRect/>
          </a:stretch>
        </p:blipFill>
        <p:spPr bwMode="auto">
          <a:xfrm>
            <a:off x="76200" y="2777405"/>
            <a:ext cx="4495800" cy="1184995"/>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152400" y="5956372"/>
            <a:ext cx="4572000" cy="761125"/>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4572000" y="3048000"/>
            <a:ext cx="4495800" cy="727891"/>
          </a:xfrm>
          <a:prstGeom prst="rect">
            <a:avLst/>
          </a:prstGeom>
          <a:noFill/>
          <a:ln w="9525">
            <a:noFill/>
            <a:miter lim="800000"/>
            <a:headEnd/>
            <a:tailEnd/>
          </a:ln>
        </p:spPr>
      </p:pic>
      <p:pic>
        <p:nvPicPr>
          <p:cNvPr id="45061" name="Picture 5"/>
          <p:cNvPicPr>
            <a:picLocks noChangeAspect="1" noChangeArrowheads="1"/>
          </p:cNvPicPr>
          <p:nvPr/>
        </p:nvPicPr>
        <p:blipFill>
          <a:blip r:embed="rId5" cstate="print"/>
          <a:srcRect/>
          <a:stretch>
            <a:fillRect/>
          </a:stretch>
        </p:blipFill>
        <p:spPr bwMode="auto">
          <a:xfrm>
            <a:off x="4769920" y="4648200"/>
            <a:ext cx="4374080" cy="7620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5912EC3F-040A-474E-AA94-2B637F43496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lstStyle/>
          <a:p>
            <a:r>
              <a:rPr lang="en-US" dirty="0"/>
              <a:t>First TM Mode</a:t>
            </a:r>
          </a:p>
        </p:txBody>
      </p:sp>
      <p:sp>
        <p:nvSpPr>
          <p:cNvPr id="5" name="TextBox 4"/>
          <p:cNvSpPr txBox="1"/>
          <p:nvPr/>
        </p:nvSpPr>
        <p:spPr>
          <a:xfrm>
            <a:off x="0" y="1600200"/>
            <a:ext cx="4343400" cy="369332"/>
          </a:xfrm>
          <a:prstGeom prst="rect">
            <a:avLst/>
          </a:prstGeom>
          <a:noFill/>
        </p:spPr>
        <p:txBody>
          <a:bodyPr wrap="square" rtlCol="0">
            <a:spAutoFit/>
          </a:bodyPr>
          <a:lstStyle/>
          <a:p>
            <a:r>
              <a:rPr lang="en-US" i="1" dirty="0"/>
              <a:t> </a:t>
            </a:r>
            <a:endParaRPr lang="en-US" dirty="0"/>
          </a:p>
        </p:txBody>
      </p:sp>
      <p:pic>
        <p:nvPicPr>
          <p:cNvPr id="44034" name="Picture 2"/>
          <p:cNvPicPr>
            <a:picLocks noGrp="1" noChangeAspect="1" noChangeArrowheads="1"/>
          </p:cNvPicPr>
          <p:nvPr>
            <p:ph sz="quarter" idx="1"/>
          </p:nvPr>
        </p:nvPicPr>
        <p:blipFill>
          <a:blip r:embed="rId2" cstate="print"/>
          <a:srcRect/>
          <a:stretch>
            <a:fillRect/>
          </a:stretch>
        </p:blipFill>
        <p:spPr bwMode="auto">
          <a:xfrm>
            <a:off x="914400" y="3886200"/>
            <a:ext cx="3352800" cy="2852478"/>
          </a:xfrm>
          <a:prstGeom prst="rect">
            <a:avLst/>
          </a:prstGeom>
          <a:noFill/>
          <a:ln w="9525">
            <a:noFill/>
            <a:miter lim="800000"/>
            <a:headEnd/>
            <a:tailEnd/>
          </a:ln>
        </p:spPr>
      </p:pic>
      <p:pic>
        <p:nvPicPr>
          <p:cNvPr id="44036" name="Picture 4"/>
          <p:cNvPicPr>
            <a:picLocks noChangeAspect="1" noChangeArrowheads="1"/>
          </p:cNvPicPr>
          <p:nvPr/>
        </p:nvPicPr>
        <p:blipFill>
          <a:blip r:embed="rId3" cstate="print"/>
          <a:srcRect/>
          <a:stretch>
            <a:fillRect/>
          </a:stretch>
        </p:blipFill>
        <p:spPr bwMode="auto">
          <a:xfrm>
            <a:off x="5486400" y="728771"/>
            <a:ext cx="3657600" cy="6100655"/>
          </a:xfrm>
          <a:prstGeom prst="rect">
            <a:avLst/>
          </a:prstGeom>
          <a:noFill/>
          <a:ln w="9525">
            <a:noFill/>
            <a:miter lim="800000"/>
            <a:headEnd/>
            <a:tailEnd/>
          </a:ln>
        </p:spPr>
      </p:pic>
      <p:pic>
        <p:nvPicPr>
          <p:cNvPr id="9" name="Picture 8"/>
          <p:cNvPicPr>
            <a:picLocks noChangeAspect="1"/>
          </p:cNvPicPr>
          <p:nvPr/>
        </p:nvPicPr>
        <p:blipFill>
          <a:blip r:embed="rId4" cstate="print"/>
          <a:stretch>
            <a:fillRect/>
          </a:stretch>
        </p:blipFill>
        <p:spPr>
          <a:xfrm>
            <a:off x="576789" y="3056429"/>
            <a:ext cx="3136050" cy="644080"/>
          </a:xfrm>
          <a:prstGeom prst="rect">
            <a:avLst/>
          </a:prstGeom>
        </p:spPr>
      </p:pic>
      <p:sp>
        <p:nvSpPr>
          <p:cNvPr id="12" name="Content Placeholder 4"/>
          <p:cNvSpPr txBox="1">
            <a:spLocks/>
          </p:cNvSpPr>
          <p:nvPr/>
        </p:nvSpPr>
        <p:spPr>
          <a:xfrm>
            <a:off x="-4481" y="1584244"/>
            <a:ext cx="5490882" cy="14721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It can be seen that if either of</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 0, all the fields are 0. So there is no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TM</a:t>
            </a:r>
            <a:r>
              <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a:t>
            </a:r>
            <a:r>
              <a:rPr kumimoji="0" lang="en-US" sz="20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 and the first TM mode or the lowest order TM mode is TM</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11</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Its cutoff frequency is</a:t>
            </a:r>
          </a:p>
        </p:txBody>
      </p:sp>
      <p:sp>
        <p:nvSpPr>
          <p:cNvPr id="3" name="灯片编号占位符 2">
            <a:extLst>
              <a:ext uri="{FF2B5EF4-FFF2-40B4-BE49-F238E27FC236}">
                <a16:creationId xmlns:a16="http://schemas.microsoft.com/office/drawing/2014/main" id="{75207980-28C6-491E-9D50-BABE6400CAD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 Order</a:t>
            </a:r>
          </a:p>
        </p:txBody>
      </p:sp>
      <p:sp>
        <p:nvSpPr>
          <p:cNvPr id="7" name="Content Placeholder 4"/>
          <p:cNvSpPr txBox="1">
            <a:spLocks/>
          </p:cNvSpPr>
          <p:nvPr/>
        </p:nvSpPr>
        <p:spPr>
          <a:xfrm>
            <a:off x="838200" y="1752600"/>
            <a:ext cx="7620000" cy="145999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the higher order TE modes (all that other than TE</a:t>
            </a:r>
            <a:r>
              <a:rPr kumimoji="0" lang="en-US" sz="24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10</a:t>
            </a:r>
            <a:r>
              <a:rPr kumimoji="0" 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all the TM modes, you need to determine the order of modes by calculating their cutoff wavenumber or cutoff frequency</a:t>
            </a:r>
          </a:p>
        </p:txBody>
      </p:sp>
      <p:sp>
        <p:nvSpPr>
          <p:cNvPr id="3" name="灯片编号占位符 2">
            <a:extLst>
              <a:ext uri="{FF2B5EF4-FFF2-40B4-BE49-F238E27FC236}">
                <a16:creationId xmlns:a16="http://schemas.microsoft.com/office/drawing/2014/main" id="{554827F6-06FA-4982-B95C-D92DC6114AC3}"/>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69</a:t>
            </a:fld>
            <a:endParaRPr lang="en-US"/>
          </a:p>
        </p:txBody>
      </p:sp>
    </p:spTree>
    <p:extLst>
      <p:ext uri="{BB962C8B-B14F-4D97-AF65-F5344CB8AC3E}">
        <p14:creationId xmlns:p14="http://schemas.microsoft.com/office/powerpoint/2010/main" val="774663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153400" cy="990600"/>
          </a:xfrm>
        </p:spPr>
        <p:txBody>
          <a:bodyPr>
            <a:normAutofit/>
          </a:bodyPr>
          <a:lstStyle/>
          <a:p>
            <a:r>
              <a:rPr lang="en-US" sz="3600" dirty="0"/>
              <a:t>Boundary Conditions</a:t>
            </a:r>
          </a:p>
        </p:txBody>
      </p:sp>
      <p:sp>
        <p:nvSpPr>
          <p:cNvPr id="9" name="Content Placeholder 8"/>
          <p:cNvSpPr>
            <a:spLocks noGrp="1"/>
          </p:cNvSpPr>
          <p:nvPr>
            <p:ph sz="quarter" idx="1"/>
          </p:nvPr>
        </p:nvSpPr>
        <p:spPr>
          <a:xfrm flipH="1">
            <a:off x="8766048" y="1600200"/>
            <a:ext cx="149352" cy="4495800"/>
          </a:xfrm>
        </p:spPr>
        <p:txBody>
          <a:bodyPr/>
          <a:lstStyle/>
          <a:p>
            <a:r>
              <a:rPr lang="en-US" dirty="0"/>
              <a:t> </a:t>
            </a:r>
          </a:p>
        </p:txBody>
      </p:sp>
      <p:sp>
        <p:nvSpPr>
          <p:cNvPr id="14" name="TextBox 13"/>
          <p:cNvSpPr txBox="1"/>
          <p:nvPr/>
        </p:nvSpPr>
        <p:spPr>
          <a:xfrm>
            <a:off x="158496" y="680728"/>
            <a:ext cx="1594104" cy="461665"/>
          </a:xfrm>
          <a:prstGeom prst="rect">
            <a:avLst/>
          </a:prstGeom>
          <a:noFill/>
        </p:spPr>
        <p:txBody>
          <a:bodyPr wrap="square" rtlCol="0">
            <a:spAutoFit/>
          </a:bodyPr>
          <a:lstStyle/>
          <a:p>
            <a:pPr algn="ctr"/>
            <a:r>
              <a:rPr lang="en-US" sz="2400" b="1" dirty="0">
                <a:solidFill>
                  <a:srgbClr val="FF0000"/>
                </a:solidFill>
              </a:rPr>
              <a:t>Total fields</a:t>
            </a:r>
          </a:p>
        </p:txBody>
      </p:sp>
      <p:sp>
        <p:nvSpPr>
          <p:cNvPr id="17" name="TextBox 16"/>
          <p:cNvSpPr txBox="1"/>
          <p:nvPr/>
        </p:nvSpPr>
        <p:spPr>
          <a:xfrm>
            <a:off x="5334000" y="2819400"/>
            <a:ext cx="1621608" cy="400110"/>
          </a:xfrm>
          <a:prstGeom prst="rect">
            <a:avLst/>
          </a:prstGeom>
          <a:noFill/>
        </p:spPr>
        <p:txBody>
          <a:bodyPr wrap="none" rtlCol="0">
            <a:spAutoFit/>
          </a:bodyPr>
          <a:lstStyle/>
          <a:p>
            <a:r>
              <a:rPr lang="en-US" sz="2000" dirty="0">
                <a:solidFill>
                  <a:srgbClr val="C00000"/>
                </a:solidFill>
              </a:rPr>
              <a:t>Solution gives:</a:t>
            </a:r>
          </a:p>
        </p:txBody>
      </p:sp>
      <p:pic>
        <p:nvPicPr>
          <p:cNvPr id="8194" name="Picture 2"/>
          <p:cNvPicPr>
            <a:picLocks noChangeAspect="1" noChangeArrowheads="1"/>
          </p:cNvPicPr>
          <p:nvPr/>
        </p:nvPicPr>
        <p:blipFill>
          <a:blip r:embed="rId2" cstate="print"/>
          <a:srcRect/>
          <a:stretch>
            <a:fillRect/>
          </a:stretch>
        </p:blipFill>
        <p:spPr bwMode="auto">
          <a:xfrm>
            <a:off x="4848117" y="0"/>
            <a:ext cx="4295884" cy="2645953"/>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0" y="1219200"/>
            <a:ext cx="4845378" cy="42672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539552" y="5861495"/>
            <a:ext cx="3394720" cy="955582"/>
          </a:xfrm>
          <a:prstGeom prst="rect">
            <a:avLst/>
          </a:prstGeom>
          <a:noFill/>
          <a:ln w="9525">
            <a:noFill/>
            <a:miter lim="800000"/>
            <a:headEnd/>
            <a:tailEnd/>
          </a:ln>
        </p:spPr>
      </p:pic>
      <p:pic>
        <p:nvPicPr>
          <p:cNvPr id="18" name="Picture 3"/>
          <p:cNvPicPr>
            <a:picLocks noChangeAspect="1" noChangeArrowheads="1"/>
          </p:cNvPicPr>
          <p:nvPr/>
        </p:nvPicPr>
        <p:blipFill>
          <a:blip r:embed="rId2" cstate="print"/>
          <a:srcRect/>
          <a:stretch>
            <a:fillRect/>
          </a:stretch>
        </p:blipFill>
        <p:spPr bwMode="auto">
          <a:xfrm>
            <a:off x="4800600" y="0"/>
            <a:ext cx="4343400" cy="2675219"/>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clrChange>
              <a:clrFrom>
                <a:srgbClr val="FFFFFF"/>
              </a:clrFrom>
              <a:clrTo>
                <a:srgbClr val="FFFFFF">
                  <a:alpha val="0"/>
                </a:srgbClr>
              </a:clrTo>
            </a:clrChange>
            <a:duotone>
              <a:schemeClr val="accent6">
                <a:shade val="45000"/>
                <a:satMod val="135000"/>
              </a:schemeClr>
              <a:prstClr val="white"/>
            </a:duotone>
          </a:blip>
          <a:srcRect/>
          <a:stretch>
            <a:fillRect/>
          </a:stretch>
        </p:blipFill>
        <p:spPr bwMode="auto">
          <a:xfrm>
            <a:off x="4876800" y="3168380"/>
            <a:ext cx="4267200" cy="3648697"/>
          </a:xfrm>
          <a:prstGeom prst="rect">
            <a:avLst/>
          </a:prstGeom>
          <a:noFill/>
          <a:ln w="9525">
            <a:noFill/>
            <a:miter lim="800000"/>
            <a:headEnd/>
            <a:tailEnd/>
          </a:ln>
        </p:spPr>
      </p:pic>
      <p:sp>
        <p:nvSpPr>
          <p:cNvPr id="3" name="TextBox 2"/>
          <p:cNvSpPr txBox="1"/>
          <p:nvPr/>
        </p:nvSpPr>
        <p:spPr>
          <a:xfrm>
            <a:off x="7086600" y="4419600"/>
            <a:ext cx="2057400" cy="400110"/>
          </a:xfrm>
          <a:prstGeom prst="rect">
            <a:avLst/>
          </a:prstGeom>
          <a:noFill/>
        </p:spPr>
        <p:txBody>
          <a:bodyPr wrap="square" rtlCol="0">
            <a:spAutoFit/>
          </a:bodyPr>
          <a:lstStyle/>
          <a:p>
            <a:r>
              <a:rPr lang="en-US" sz="2000" dirty="0">
                <a:solidFill>
                  <a:srgbClr val="C00000"/>
                </a:solidFill>
                <a:latin typeface="Gill Sans MT" panose="020B0502020104020203" pitchFamily="34" charset="0"/>
              </a:rPr>
              <a:t>Defined by E field</a:t>
            </a:r>
          </a:p>
        </p:txBody>
      </p:sp>
      <p:sp>
        <p:nvSpPr>
          <p:cNvPr id="15" name="TextBox 14"/>
          <p:cNvSpPr txBox="1"/>
          <p:nvPr/>
        </p:nvSpPr>
        <p:spPr>
          <a:xfrm>
            <a:off x="152400" y="5410200"/>
            <a:ext cx="2567947" cy="400110"/>
          </a:xfrm>
          <a:prstGeom prst="rect">
            <a:avLst/>
          </a:prstGeom>
          <a:solidFill>
            <a:srgbClr val="FFFF00"/>
          </a:solidFill>
        </p:spPr>
        <p:txBody>
          <a:bodyPr wrap="none" rtlCol="0">
            <a:spAutoFit/>
          </a:bodyPr>
          <a:lstStyle/>
          <a:p>
            <a:r>
              <a:rPr lang="en-US" sz="2000" dirty="0">
                <a:solidFill>
                  <a:srgbClr val="C00000"/>
                </a:solidFill>
                <a:latin typeface="Gill Sans MT" panose="020B0502020104020203" pitchFamily="34" charset="0"/>
              </a:rPr>
              <a:t>At the boundary </a:t>
            </a:r>
            <a:r>
              <a:rPr lang="en-US" sz="2000" i="1" dirty="0">
                <a:solidFill>
                  <a:srgbClr val="C00000"/>
                </a:solidFill>
                <a:latin typeface="Gill Sans MT" panose="020B0502020104020203" pitchFamily="34" charset="0"/>
              </a:rPr>
              <a:t>z</a:t>
            </a:r>
            <a:r>
              <a:rPr lang="en-US" sz="2000" dirty="0">
                <a:solidFill>
                  <a:srgbClr val="C00000"/>
                </a:solidFill>
                <a:latin typeface="Gill Sans MT" panose="020B0502020104020203" pitchFamily="34" charset="0"/>
              </a:rPr>
              <a:t> = 0:</a:t>
            </a:r>
          </a:p>
        </p:txBody>
      </p:sp>
      <p:sp>
        <p:nvSpPr>
          <p:cNvPr id="16" name="圆角矩形 15"/>
          <p:cNvSpPr/>
          <p:nvPr/>
        </p:nvSpPr>
        <p:spPr>
          <a:xfrm>
            <a:off x="1907704" y="666334"/>
            <a:ext cx="2747127" cy="806612"/>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Field Summation Theorem</a:t>
            </a:r>
            <a:endParaRPr lang="en-US" altLang="zh-CN" sz="1400" dirty="0" smtClean="0">
              <a:solidFill>
                <a:schemeClr val="tx1"/>
              </a:solidFill>
              <a:latin typeface="Gill Sans MT" panose="020B0502020104020203" pitchFamily="34" charset="0"/>
            </a:endParaRPr>
          </a:p>
          <a:p>
            <a:pPr algn="just">
              <a:lnSpc>
                <a:spcPct val="150000"/>
              </a:lnSpc>
            </a:pPr>
            <a:r>
              <a:rPr lang="zh-CN" altLang="en-US" sz="1400" b="1" dirty="0">
                <a:solidFill>
                  <a:schemeClr val="accent6">
                    <a:lumMod val="60000"/>
                    <a:lumOff val="40000"/>
                  </a:schemeClr>
                </a:solidFill>
                <a:latin typeface="Gill Sans MT" panose="020B0502020104020203" pitchFamily="34" charset="0"/>
              </a:rPr>
              <a:t>🌙</a:t>
            </a: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How about power?</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Degenerate Modes</a:t>
            </a:r>
          </a:p>
        </p:txBody>
      </p:sp>
      <p:sp>
        <p:nvSpPr>
          <p:cNvPr id="7" name="Content Placeholder 4"/>
          <p:cNvSpPr txBox="1">
            <a:spLocks/>
          </p:cNvSpPr>
          <p:nvPr/>
        </p:nvSpPr>
        <p:spPr>
          <a:xfrm>
            <a:off x="914400" y="1752600"/>
            <a:ext cx="7467600" cy="19751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It can be seen that all the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TE</a:t>
            </a:r>
            <a:r>
              <a:rPr kumimoji="0" lang="en-US" sz="2000" b="0" i="1" u="none" strike="noStrike" kern="1200" cap="none" spc="0" normalizeH="0" baseline="-2500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modes and </a:t>
            </a:r>
            <a:r>
              <a:rPr kumimoji="0" lang="en-US" sz="20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TM</a:t>
            </a:r>
            <a:r>
              <a:rPr kumimoji="0" lang="en-US" sz="2000" b="0" i="1" u="none" strike="noStrike" kern="1200" cap="none" spc="0" normalizeH="0" baseline="-2500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modes with the same </a:t>
            </a:r>
            <a:r>
              <a:rPr kumimoji="0" lang="en-US" sz="2000" b="0"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(neither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m</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or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n</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is 0) are degenerate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Besides this, for special relationship between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there are also other possible degenerate modes</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example, if </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 2</a:t>
            </a:r>
            <a:r>
              <a:rPr kumimoji="0" lang="en-US" sz="20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b</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20</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and TE</a:t>
            </a:r>
            <a:r>
              <a:rPr kumimoji="0" lang="en-US" sz="2000" b="0" i="0"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01</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are degenerate</a:t>
            </a:r>
          </a:p>
        </p:txBody>
      </p:sp>
      <p:sp>
        <p:nvSpPr>
          <p:cNvPr id="3" name="灯片编号占位符 2">
            <a:extLst>
              <a:ext uri="{FF2B5EF4-FFF2-40B4-BE49-F238E27FC236}">
                <a16:creationId xmlns:a16="http://schemas.microsoft.com/office/drawing/2014/main" id="{798E8DAD-5E58-45E8-98D8-29D1F1FB714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70</a:t>
            </a:fld>
            <a:endParaRPr lang="en-US"/>
          </a:p>
        </p:txBody>
      </p:sp>
    </p:spTree>
    <p:extLst>
      <p:ext uri="{BB962C8B-B14F-4D97-AF65-F5344CB8AC3E}">
        <p14:creationId xmlns:p14="http://schemas.microsoft.com/office/powerpoint/2010/main" val="19966434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Nonpropagating Modes</a:t>
            </a:r>
          </a:p>
        </p:txBody>
      </p:sp>
      <p:sp>
        <p:nvSpPr>
          <p:cNvPr id="8" name="Content Placeholder 4"/>
          <p:cNvSpPr txBox="1">
            <a:spLocks/>
          </p:cNvSpPr>
          <p:nvPr/>
        </p:nvSpPr>
        <p:spPr>
          <a:xfrm>
            <a:off x="838200" y="1676401"/>
            <a:ext cx="7620000" cy="2438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For a mode that cannot propagate at a certain working frequency, i.e. with a cutoff frequency above the working frequency, it is called a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nonpropagating mode </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or an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evanescent mode</a:t>
            </a:r>
          </a:p>
          <a:p>
            <a:pPr marL="342900" marR="0" lvl="0" indent="-342900" algn="l" defTabSz="457200" rtl="0" eaLnBrk="1" fontAlgn="auto" latinLnBrk="0" hangingPunct="1">
              <a:lnSpc>
                <a:spcPct val="100000"/>
              </a:lnSpc>
              <a:spcBef>
                <a:spcPts val="1000"/>
              </a:spcBef>
              <a:spcAft>
                <a:spcPts val="0"/>
              </a:spcAft>
              <a:buClr>
                <a:srgbClr val="F0A22E"/>
              </a:buClr>
              <a:buSzTx/>
              <a:buFont typeface="Wingdings" panose="05000000000000000000" pitchFamily="2" charset="2"/>
              <a:buChar char="v"/>
              <a:tabLst/>
              <a:defRPr/>
            </a:pP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In this case, its propagation constant is purely imaginary. But need to note that for a propagation direction of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+z</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the imaginary propagation constant has to be </a:t>
            </a: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negative</a:t>
            </a:r>
            <a:r>
              <a:rPr kumimoji="0" lang="en-US" sz="2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 (as explained below) to make the wave exponentially decay</a:t>
            </a:r>
          </a:p>
        </p:txBody>
      </p:sp>
      <mc:AlternateContent xmlns:mc="http://schemas.openxmlformats.org/markup-compatibility/2006" xmlns:a14="http://schemas.microsoft.com/office/drawing/2010/main">
        <mc:Choice Requires="a14">
          <p:sp>
            <p:nvSpPr>
              <p:cNvPr id="9" name="TextBox 8"/>
              <p:cNvSpPr txBox="1"/>
              <p:nvPr/>
            </p:nvSpPr>
            <p:spPr>
              <a:xfrm>
                <a:off x="1600200" y="4191000"/>
                <a:ext cx="3283719"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ea typeface="Cambria Math" panose="02040503050406030204" pitchFamily="18" charset="0"/>
                        </a:rPr>
                        <m:t>𝛽</m:t>
                      </m:r>
                      <m:r>
                        <a:rPr lang="en-US" sz="2000" i="1" smtClean="0">
                          <a:solidFill>
                            <a:prstClr val="black"/>
                          </a:solidFill>
                          <a:latin typeface="Cambria Math" panose="02040503050406030204" pitchFamily="18" charset="0"/>
                          <a:ea typeface="Cambria Math" panose="02040503050406030204" pitchFamily="18" charset="0"/>
                        </a:rPr>
                        <m:t>=</m:t>
                      </m:r>
                      <m:rad>
                        <m:radPr>
                          <m:degHide m:val="on"/>
                          <m:ctrlPr>
                            <a:rPr lang="en-US" sz="2000" i="1" smtClean="0">
                              <a:solidFill>
                                <a:prstClr val="black"/>
                              </a:solidFill>
                              <a:latin typeface="Cambria Math" panose="02040503050406030204" pitchFamily="18" charset="0"/>
                              <a:ea typeface="Cambria Math" panose="02040503050406030204" pitchFamily="18" charset="0"/>
                            </a:rPr>
                          </m:ctrlPr>
                        </m:radPr>
                        <m:deg/>
                        <m:e>
                          <m:sSup>
                            <m:sSupPr>
                              <m:ctrlPr>
                                <a:rPr lang="en-US" sz="2000" i="1" smtClean="0">
                                  <a:solidFill>
                                    <a:prstClr val="black"/>
                                  </a:solidFill>
                                  <a:latin typeface="Cambria Math" panose="02040503050406030204" pitchFamily="18" charset="0"/>
                                  <a:ea typeface="Cambria Math" panose="02040503050406030204" pitchFamily="18" charset="0"/>
                                </a:rPr>
                              </m:ctrlPr>
                            </m:sSupPr>
                            <m:e>
                              <m:r>
                                <a:rPr lang="en-US" sz="2000" i="1" smtClean="0">
                                  <a:solidFill>
                                    <a:prstClr val="black"/>
                                  </a:solidFill>
                                  <a:latin typeface="Cambria Math" panose="02040503050406030204" pitchFamily="18" charset="0"/>
                                  <a:ea typeface="Cambria Math" panose="02040503050406030204" pitchFamily="18" charset="0"/>
                                </a:rPr>
                                <m:t>𝑘</m:t>
                              </m:r>
                            </m:e>
                            <m:sup>
                              <m:r>
                                <a:rPr lang="en-US" sz="2000" i="1" smtClean="0">
                                  <a:solidFill>
                                    <a:prstClr val="black"/>
                                  </a:solidFill>
                                  <a:latin typeface="Cambria Math" panose="02040503050406030204" pitchFamily="18" charset="0"/>
                                  <a:ea typeface="Cambria Math" panose="02040503050406030204" pitchFamily="18" charset="0"/>
                                </a:rPr>
                                <m:t>2</m:t>
                              </m:r>
                            </m:sup>
                          </m:sSup>
                          <m:r>
                            <a:rPr lang="en-US" sz="2000" i="1" smtClean="0">
                              <a:solidFill>
                                <a:prstClr val="black"/>
                              </a:solidFill>
                              <a:latin typeface="Cambria Math" panose="02040503050406030204" pitchFamily="18" charset="0"/>
                              <a:ea typeface="Cambria Math" panose="02040503050406030204" pitchFamily="18" charset="0"/>
                            </a:rPr>
                            <m:t>−</m:t>
                          </m:r>
                          <m:sSubSup>
                            <m:sSubSupPr>
                              <m:ctrlPr>
                                <a:rPr lang="en-US" sz="2000" i="1" smtClean="0">
                                  <a:solidFill>
                                    <a:prstClr val="black"/>
                                  </a:solidFill>
                                  <a:latin typeface="Cambria Math" panose="02040503050406030204" pitchFamily="18" charset="0"/>
                                  <a:ea typeface="Cambria Math" panose="02040503050406030204" pitchFamily="18" charset="0"/>
                                </a:rPr>
                              </m:ctrlPr>
                            </m:sSubSupPr>
                            <m:e>
                              <m:r>
                                <a:rPr lang="en-US" sz="2000" i="1" smtClean="0">
                                  <a:solidFill>
                                    <a:prstClr val="black"/>
                                  </a:solidFill>
                                  <a:latin typeface="Cambria Math" panose="02040503050406030204" pitchFamily="18" charset="0"/>
                                  <a:ea typeface="Cambria Math" panose="02040503050406030204" pitchFamily="18" charset="0"/>
                                </a:rPr>
                                <m:t>𝑘</m:t>
                              </m:r>
                            </m:e>
                            <m:sub>
                              <m:r>
                                <a:rPr lang="en-US" sz="2000" i="1" smtClean="0">
                                  <a:solidFill>
                                    <a:prstClr val="black"/>
                                  </a:solidFill>
                                  <a:latin typeface="Cambria Math" panose="02040503050406030204" pitchFamily="18" charset="0"/>
                                  <a:ea typeface="Cambria Math" panose="02040503050406030204" pitchFamily="18" charset="0"/>
                                </a:rPr>
                                <m:t>𝑐</m:t>
                              </m:r>
                            </m:sub>
                            <m:sup>
                              <m:r>
                                <a:rPr lang="en-US" sz="2000" i="1" smtClean="0">
                                  <a:solidFill>
                                    <a:prstClr val="black"/>
                                  </a:solidFill>
                                  <a:latin typeface="Cambria Math" panose="02040503050406030204" pitchFamily="18" charset="0"/>
                                  <a:ea typeface="Cambria Math" panose="02040503050406030204" pitchFamily="18" charset="0"/>
                                </a:rPr>
                                <m:t>2</m:t>
                              </m:r>
                            </m:sup>
                          </m:sSubSup>
                        </m:e>
                      </m:rad>
                      <m:r>
                        <a:rPr lang="en-US" sz="2000" i="1" smtClean="0">
                          <a:solidFill>
                            <a:prstClr val="black"/>
                          </a:solidFill>
                          <a:latin typeface="Cambria Math" panose="02040503050406030204" pitchFamily="18" charset="0"/>
                          <a:ea typeface="Cambria Math" panose="02040503050406030204" pitchFamily="18" charset="0"/>
                        </a:rPr>
                        <m:t>=−</m:t>
                      </m:r>
                      <m:r>
                        <a:rPr lang="en-US" sz="2000" i="1" smtClean="0">
                          <a:solidFill>
                            <a:prstClr val="black"/>
                          </a:solidFill>
                          <a:latin typeface="Cambria Math" panose="02040503050406030204" pitchFamily="18" charset="0"/>
                          <a:ea typeface="Cambria Math" panose="02040503050406030204" pitchFamily="18" charset="0"/>
                        </a:rPr>
                        <m:t>𝑗</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sSup>
                            <m:sSupPr>
                              <m:ctrlPr>
                                <a:rPr lang="en-US" sz="2000" i="1">
                                  <a:solidFill>
                                    <a:prstClr val="black"/>
                                  </a:solidFill>
                                  <a:latin typeface="Cambria Math" panose="02040503050406030204" pitchFamily="18" charset="0"/>
                                  <a:ea typeface="Cambria Math" panose="02040503050406030204" pitchFamily="18" charset="0"/>
                                </a:rPr>
                              </m:ctrlPr>
                            </m:sSupPr>
                            <m:e>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𝑘</m:t>
                                  </m:r>
                                </m:e>
                                <m:sub>
                                  <m:r>
                                    <a:rPr lang="en-US" sz="2000" i="1">
                                      <a:solidFill>
                                        <a:prstClr val="black"/>
                                      </a:solidFill>
                                      <a:latin typeface="Cambria Math" panose="02040503050406030204" pitchFamily="18" charset="0"/>
                                      <a:ea typeface="Cambria Math" panose="02040503050406030204" pitchFamily="18" charset="0"/>
                                    </a:rPr>
                                    <m:t>𝑐</m:t>
                                  </m:r>
                                </m:sub>
                                <m:sup>
                                  <m:r>
                                    <a:rPr lang="en-US" sz="2000" i="1">
                                      <a:solidFill>
                                        <a:prstClr val="black"/>
                                      </a:solidFill>
                                      <a:latin typeface="Cambria Math" panose="02040503050406030204" pitchFamily="18" charset="0"/>
                                      <a:ea typeface="Cambria Math" panose="02040503050406030204" pitchFamily="18" charset="0"/>
                                    </a:rPr>
                                    <m:t>2</m:t>
                                  </m:r>
                                </m:sup>
                              </m:sSubSup>
                              <m:r>
                                <a:rPr lang="en-US" sz="2000" i="1" smtClean="0">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𝑘</m:t>
                              </m:r>
                            </m:e>
                            <m:sup>
                              <m:r>
                                <a:rPr lang="en-US" sz="2000" i="1">
                                  <a:solidFill>
                                    <a:prstClr val="black"/>
                                  </a:solidFill>
                                  <a:latin typeface="Cambria Math" panose="02040503050406030204" pitchFamily="18" charset="0"/>
                                  <a:ea typeface="Cambria Math" panose="02040503050406030204" pitchFamily="18" charset="0"/>
                                </a:rPr>
                                <m:t>2</m:t>
                              </m:r>
                            </m:sup>
                          </m:sSup>
                        </m:e>
                      </m:rad>
                    </m:oMath>
                  </m:oMathPara>
                </a14:m>
                <a:endParaRPr lang="en-US" sz="2000" dirty="0">
                  <a:solidFill>
                    <a:prstClr val="black"/>
                  </a:solidFill>
                  <a:latin typeface="Century Gothic" panose="020B0502020202020204"/>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600200" y="4191000"/>
                <a:ext cx="3283719" cy="626325"/>
              </a:xfrm>
              <a:prstGeom prst="rect">
                <a:avLst/>
              </a:prstGeom>
              <a:blipFill rotWithShape="0">
                <a:blip r:embed="rId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67400" y="4227002"/>
                <a:ext cx="1182311" cy="554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ea typeface="Cambria Math" panose="02040503050406030204" pitchFamily="18" charset="0"/>
                            </a:rPr>
                          </m:ctrlPr>
                        </m:sSupPr>
                        <m:e>
                          <m:r>
                            <a:rPr lang="en-US" sz="2000" b="0" i="1" smtClean="0">
                              <a:solidFill>
                                <a:prstClr val="black"/>
                              </a:solidFill>
                              <a:latin typeface="Cambria Math" panose="02040503050406030204" pitchFamily="18" charset="0"/>
                              <a:ea typeface="Cambria Math" panose="02040503050406030204" pitchFamily="18" charset="0"/>
                            </a:rPr>
                            <m:t>𝑒</m:t>
                          </m:r>
                        </m:e>
                        <m:sup>
                          <m:r>
                            <a:rPr lang="en-US" sz="2000" i="1">
                              <a:solidFill>
                                <a:prstClr val="black"/>
                              </a:solidFill>
                              <a:latin typeface="Cambria Math" panose="02040503050406030204" pitchFamily="18" charset="0"/>
                              <a:ea typeface="Cambria Math" panose="02040503050406030204" pitchFamily="18" charset="0"/>
                            </a:rPr>
                            <m:t>−</m:t>
                          </m:r>
                          <m:r>
                            <a:rPr lang="en-US" sz="2000" b="0" i="1" smtClean="0">
                              <a:solidFill>
                                <a:prstClr val="black"/>
                              </a:solidFill>
                              <a:latin typeface="Cambria Math" panose="02040503050406030204" pitchFamily="18" charset="0"/>
                              <a:ea typeface="Cambria Math" panose="02040503050406030204" pitchFamily="18" charset="0"/>
                            </a:rPr>
                            <m:t>𝑧</m:t>
                          </m:r>
                          <m:rad>
                            <m:radPr>
                              <m:degHide m:val="on"/>
                              <m:ctrlPr>
                                <a:rPr lang="en-US" sz="2000" i="1">
                                  <a:solidFill>
                                    <a:prstClr val="black"/>
                                  </a:solidFill>
                                  <a:latin typeface="Cambria Math" panose="02040503050406030204" pitchFamily="18" charset="0"/>
                                  <a:ea typeface="Cambria Math" panose="02040503050406030204" pitchFamily="18" charset="0"/>
                                </a:rPr>
                              </m:ctrlPr>
                            </m:radPr>
                            <m:deg/>
                            <m:e>
                              <m:sSup>
                                <m:sSupPr>
                                  <m:ctrlPr>
                                    <a:rPr lang="en-US" sz="2000" i="1">
                                      <a:solidFill>
                                        <a:prstClr val="black"/>
                                      </a:solidFill>
                                      <a:latin typeface="Cambria Math" panose="02040503050406030204" pitchFamily="18" charset="0"/>
                                      <a:ea typeface="Cambria Math" panose="02040503050406030204" pitchFamily="18" charset="0"/>
                                    </a:rPr>
                                  </m:ctrlPr>
                                </m:sSupPr>
                                <m:e>
                                  <m:sSubSup>
                                    <m:sSubSupPr>
                                      <m:ctrlPr>
                                        <a:rPr lang="en-US" sz="2000" i="1">
                                          <a:solidFill>
                                            <a:prstClr val="black"/>
                                          </a:solidFill>
                                          <a:latin typeface="Cambria Math" panose="02040503050406030204" pitchFamily="18" charset="0"/>
                                          <a:ea typeface="Cambria Math" panose="02040503050406030204" pitchFamily="18" charset="0"/>
                                        </a:rPr>
                                      </m:ctrlPr>
                                    </m:sSubSupPr>
                                    <m:e>
                                      <m:r>
                                        <a:rPr lang="en-US" sz="2000" i="1">
                                          <a:solidFill>
                                            <a:prstClr val="black"/>
                                          </a:solidFill>
                                          <a:latin typeface="Cambria Math" panose="02040503050406030204" pitchFamily="18" charset="0"/>
                                          <a:ea typeface="Cambria Math" panose="02040503050406030204" pitchFamily="18" charset="0"/>
                                        </a:rPr>
                                        <m:t>𝑘</m:t>
                                      </m:r>
                                    </m:e>
                                    <m:sub>
                                      <m:r>
                                        <a:rPr lang="en-US" sz="2000" i="1">
                                          <a:solidFill>
                                            <a:prstClr val="black"/>
                                          </a:solidFill>
                                          <a:latin typeface="Cambria Math" panose="02040503050406030204" pitchFamily="18" charset="0"/>
                                          <a:ea typeface="Cambria Math" panose="02040503050406030204" pitchFamily="18" charset="0"/>
                                        </a:rPr>
                                        <m:t>𝑐</m:t>
                                      </m:r>
                                    </m:sub>
                                    <m:sup>
                                      <m:r>
                                        <a:rPr lang="en-US" sz="2000" i="1">
                                          <a:solidFill>
                                            <a:prstClr val="black"/>
                                          </a:solidFill>
                                          <a:latin typeface="Cambria Math" panose="02040503050406030204" pitchFamily="18" charset="0"/>
                                          <a:ea typeface="Cambria Math" panose="02040503050406030204" pitchFamily="18" charset="0"/>
                                        </a:rPr>
                                        <m:t>2</m:t>
                                      </m:r>
                                    </m:sup>
                                  </m:sSubSup>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𝑘</m:t>
                                  </m:r>
                                </m:e>
                                <m:sup>
                                  <m:r>
                                    <a:rPr lang="en-US" sz="2000" i="1">
                                      <a:solidFill>
                                        <a:prstClr val="black"/>
                                      </a:solidFill>
                                      <a:latin typeface="Cambria Math" panose="02040503050406030204" pitchFamily="18" charset="0"/>
                                      <a:ea typeface="Cambria Math" panose="02040503050406030204" pitchFamily="18" charset="0"/>
                                    </a:rPr>
                                    <m:t>2</m:t>
                                  </m:r>
                                </m:sup>
                              </m:sSup>
                            </m:e>
                          </m:rad>
                        </m:sup>
                      </m:sSup>
                    </m:oMath>
                  </m:oMathPara>
                </a14:m>
                <a:endParaRPr lang="en-US" sz="2000" dirty="0">
                  <a:solidFill>
                    <a:prstClr val="black"/>
                  </a:solidFill>
                  <a:latin typeface="Century Gothic" panose="020B0502020202020204"/>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867400" y="4227002"/>
                <a:ext cx="1182311" cy="554319"/>
              </a:xfrm>
              <a:prstGeom prst="rect">
                <a:avLst/>
              </a:prstGeom>
              <a:blipFill rotWithShape="0">
                <a:blip r:embed="rId3" cstate="print"/>
                <a:stretch>
                  <a:fillRect/>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961C6FD9-1D94-409B-BA89-64AF1AC56E29}"/>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71</a:t>
            </a:fld>
            <a:endParaRPr lang="en-US"/>
          </a:p>
        </p:txBody>
      </p:sp>
    </p:spTree>
    <p:extLst>
      <p:ext uri="{BB962C8B-B14F-4D97-AF65-F5344CB8AC3E}">
        <p14:creationId xmlns:p14="http://schemas.microsoft.com/office/powerpoint/2010/main" val="347870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a:t>
            </a:r>
          </a:p>
        </p:txBody>
      </p:sp>
      <p:pic>
        <p:nvPicPr>
          <p:cNvPr id="4" name="Picture 3"/>
          <p:cNvPicPr>
            <a:picLocks noChangeAspect="1"/>
          </p:cNvPicPr>
          <p:nvPr/>
        </p:nvPicPr>
        <p:blipFill>
          <a:blip r:embed="rId2" cstate="print"/>
          <a:stretch>
            <a:fillRect/>
          </a:stretch>
        </p:blipFill>
        <p:spPr>
          <a:xfrm>
            <a:off x="304800" y="2057400"/>
            <a:ext cx="3850200" cy="506987"/>
          </a:xfrm>
          <a:prstGeom prst="rect">
            <a:avLst/>
          </a:prstGeom>
        </p:spPr>
      </p:pic>
      <p:pic>
        <p:nvPicPr>
          <p:cNvPr id="5" name="Picture 4"/>
          <p:cNvPicPr>
            <a:picLocks noChangeAspect="1"/>
          </p:cNvPicPr>
          <p:nvPr/>
        </p:nvPicPr>
        <p:blipFill>
          <a:blip r:embed="rId3" cstate="print"/>
          <a:stretch>
            <a:fillRect/>
          </a:stretch>
        </p:blipFill>
        <p:spPr>
          <a:xfrm>
            <a:off x="327212" y="2667000"/>
            <a:ext cx="5009400" cy="589760"/>
          </a:xfrm>
          <a:prstGeom prst="rect">
            <a:avLst/>
          </a:prstGeom>
        </p:spPr>
      </p:pic>
      <p:pic>
        <p:nvPicPr>
          <p:cNvPr id="6" name="Picture 5"/>
          <p:cNvPicPr>
            <a:picLocks noChangeAspect="1"/>
          </p:cNvPicPr>
          <p:nvPr/>
        </p:nvPicPr>
        <p:blipFill>
          <a:blip r:embed="rId4" cstate="print"/>
          <a:stretch>
            <a:fillRect/>
          </a:stretch>
        </p:blipFill>
        <p:spPr>
          <a:xfrm>
            <a:off x="327212" y="3330490"/>
            <a:ext cx="5216400" cy="610453"/>
          </a:xfrm>
          <a:prstGeom prst="rect">
            <a:avLst/>
          </a:prstGeom>
        </p:spPr>
      </p:pic>
      <p:pic>
        <p:nvPicPr>
          <p:cNvPr id="7" name="Picture 6"/>
          <p:cNvPicPr>
            <a:picLocks noChangeAspect="1"/>
          </p:cNvPicPr>
          <p:nvPr/>
        </p:nvPicPr>
        <p:blipFill>
          <a:blip r:embed="rId5" cstate="print"/>
          <a:stretch>
            <a:fillRect/>
          </a:stretch>
        </p:blipFill>
        <p:spPr>
          <a:xfrm>
            <a:off x="327212" y="4038600"/>
            <a:ext cx="4843800" cy="610453"/>
          </a:xfrm>
          <a:prstGeom prst="rect">
            <a:avLst/>
          </a:prstGeom>
        </p:spPr>
      </p:pic>
      <p:pic>
        <p:nvPicPr>
          <p:cNvPr id="8" name="Picture 7"/>
          <p:cNvPicPr>
            <a:picLocks noChangeAspect="1"/>
          </p:cNvPicPr>
          <p:nvPr/>
        </p:nvPicPr>
        <p:blipFill>
          <a:blip r:embed="rId6" cstate="print"/>
          <a:stretch>
            <a:fillRect/>
          </a:stretch>
        </p:blipFill>
        <p:spPr>
          <a:xfrm>
            <a:off x="327213" y="4729710"/>
            <a:ext cx="4802400" cy="610453"/>
          </a:xfrm>
          <a:prstGeom prst="rect">
            <a:avLst/>
          </a:prstGeom>
        </p:spPr>
      </p:pic>
      <p:sp>
        <p:nvSpPr>
          <p:cNvPr id="9" name="TextBox 8"/>
          <p:cNvSpPr txBox="1"/>
          <p:nvPr/>
        </p:nvSpPr>
        <p:spPr>
          <a:xfrm>
            <a:off x="327212" y="1566388"/>
            <a:ext cx="16002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 Modes</a:t>
            </a:r>
          </a:p>
        </p:txBody>
      </p:sp>
      <mc:AlternateContent xmlns:mc="http://schemas.openxmlformats.org/markup-compatibility/2006" xmlns:a14="http://schemas.microsoft.com/office/drawing/2010/main">
        <mc:Choice Requires="a14">
          <p:sp>
            <p:nvSpPr>
              <p:cNvPr id="10" name="TextBox 9"/>
              <p:cNvSpPr txBox="1"/>
              <p:nvPr/>
            </p:nvSpPr>
            <p:spPr>
              <a:xfrm>
                <a:off x="303177" y="5476050"/>
                <a:ext cx="7452746" cy="1152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𝑆</m:t>
                              </m:r>
                            </m:e>
                          </m:acc>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m:rPr>
                          <m:sty m:val="p"/>
                        </m:rPr>
                        <a:rPr lang="en-US" sz="2000" b="0" i="0" smtClean="0">
                          <a:latin typeface="Cambria Math" panose="02040503050406030204" pitchFamily="18" charset="0"/>
                        </a:rPr>
                        <m:t>Re</m:t>
                      </m:r>
                      <m:d>
                        <m:dPr>
                          <m:begChr m:val="["/>
                          <m:endChr m:val="]"/>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𝐻</m:t>
                                  </m:r>
                                </m:e>
                              </m:acc>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𝐸</m:t>
                                      </m:r>
                                    </m:e>
                                  </m:acc>
                                </m:e>
                                <m:sub>
                                  <m:r>
                                    <a:rPr lang="en-US" sz="2000" b="0" i="1" smtClean="0">
                                      <a:latin typeface="Cambria Math" panose="02040503050406030204" pitchFamily="18" charset="0"/>
                                    </a:rPr>
                                    <m:t>𝑦</m:t>
                                  </m:r>
                                </m:sub>
                              </m:sSub>
                            </m:e>
                          </m:d>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𝐻</m:t>
                                          </m:r>
                                        </m:e>
                                      </m:acc>
                                    </m:e>
                                    <m:sub>
                                      <m:r>
                                        <a:rPr lang="en-US" sz="2000" i="1">
                                          <a:latin typeface="Cambria Math" panose="02040503050406030204" pitchFamily="18" charset="0"/>
                                        </a:rPr>
                                        <m:t>𝑥</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𝐻</m:t>
                                          </m:r>
                                        </m:e>
                                      </m:acc>
                                    </m:e>
                                    <m:sub>
                                      <m:r>
                                        <a:rPr lang="en-US" sz="2000" i="1">
                                          <a:latin typeface="Cambria Math" panose="02040503050406030204" pitchFamily="18" charset="0"/>
                                        </a:rPr>
                                        <m:t>𝑦</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𝐻</m:t>
                                          </m:r>
                                        </m:e>
                                      </m:acc>
                                    </m:e>
                                    <m:sub>
                                      <m:r>
                                        <a:rPr lang="en-US" sz="2000" b="0" i="1" smtClean="0">
                                          <a:latin typeface="Cambria Math" panose="02040503050406030204" pitchFamily="18" charset="0"/>
                                        </a:rPr>
                                        <m:t>𝑧</m:t>
                                      </m:r>
                                    </m:sub>
                                  </m:sSub>
                                </m:e>
                              </m:d>
                            </m:e>
                            <m:sup>
                              <m:r>
                                <a:rPr lang="en-US" sz="2000" i="1">
                                  <a:latin typeface="Cambria Math" panose="02040503050406030204" pitchFamily="18" charset="0"/>
                                </a:rPr>
                                <m:t>∗</m:t>
                              </m:r>
                            </m:sup>
                          </m:sSup>
                        </m:e>
                      </m:d>
                    </m:oMath>
                  </m:oMathPara>
                </a14:m>
                <a:endParaRPr lang="en-US" sz="2000" dirty="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𝑧</m:t>
                              </m:r>
                            </m:e>
                          </m:acc>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sub>
                          </m:sSub>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b="0" i="1" smtClean="0">
                                  <a:latin typeface="Cambria Math" panose="02040503050406030204" pitchFamily="18" charset="0"/>
                                </a:rPr>
                                <m:t>𝑥</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b="0" i="1" smtClean="0">
                                  <a:latin typeface="Cambria Math" panose="02040503050406030204" pitchFamily="18" charset="0"/>
                                </a:rPr>
                                <m:t>𝑧</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𝑥</m:t>
                              </m:r>
                            </m:e>
                          </m:acc>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𝑧</m:t>
                              </m:r>
                            </m:sub>
                            <m:sup>
                              <m:r>
                                <a:rPr lang="en-US" sz="2000" i="1">
                                  <a:latin typeface="Cambria Math" panose="02040503050406030204" pitchFamily="18" charset="0"/>
                                </a:rPr>
                                <m:t>∗</m:t>
                              </m:r>
                            </m:sup>
                          </m:sSubSup>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m:rPr>
                          <m:sty m:val="p"/>
                        </m:rPr>
                        <a:rPr lang="en-US" sz="2000">
                          <a:latin typeface="Cambria Math" panose="02040503050406030204" pitchFamily="18" charset="0"/>
                        </a:rPr>
                        <m:t>Re</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𝑥</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𝑦</m:t>
                              </m:r>
                            </m:sub>
                            <m:sup>
                              <m:r>
                                <a:rPr lang="en-US" sz="2000" i="1">
                                  <a:latin typeface="Cambria Math" panose="02040503050406030204" pitchFamily="18" charset="0"/>
                                </a:rPr>
                                <m:t>∗</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𝑦</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𝐻</m:t>
                              </m:r>
                            </m:e>
                            <m:sub>
                              <m:r>
                                <a:rPr lang="en-US" sz="2000" i="1">
                                  <a:latin typeface="Cambria Math" panose="02040503050406030204" pitchFamily="18" charset="0"/>
                                </a:rPr>
                                <m:t>𝑥</m:t>
                              </m:r>
                            </m:sub>
                            <m:sup>
                              <m:r>
                                <a:rPr lang="en-US" sz="2000" i="1">
                                  <a:latin typeface="Cambria Math" panose="02040503050406030204" pitchFamily="18" charset="0"/>
                                </a:rPr>
                                <m:t>∗</m:t>
                              </m:r>
                            </m:sup>
                          </m:sSubSup>
                        </m:e>
                      </m:d>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303177" y="5476050"/>
                <a:ext cx="7452746" cy="1152367"/>
              </a:xfrm>
              <a:prstGeom prst="rect">
                <a:avLst/>
              </a:prstGeom>
              <a:blipFill rotWithShape="0">
                <a:blip r:embed="rId7" cstate="print"/>
                <a:stretch>
                  <a:fillRect/>
                </a:stretch>
              </a:blipFill>
            </p:spPr>
            <p:txBody>
              <a:bodyPr/>
              <a:lstStyle/>
              <a:p>
                <a:r>
                  <a:rPr lang="en-US">
                    <a:noFill/>
                  </a:rPr>
                  <a:t> </a:t>
                </a:r>
              </a:p>
            </p:txBody>
          </p:sp>
        </mc:Fallback>
      </mc:AlternateContent>
      <p:sp>
        <p:nvSpPr>
          <p:cNvPr id="11" name="TextBox 10"/>
          <p:cNvSpPr txBox="1"/>
          <p:nvPr/>
        </p:nvSpPr>
        <p:spPr>
          <a:xfrm>
            <a:off x="6019800" y="2468994"/>
            <a:ext cx="2898648" cy="1938992"/>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The field component in the direction of propagation </a:t>
            </a:r>
            <a:r>
              <a:rPr lang="en-US" sz="2400" b="1" dirty="0">
                <a:solidFill>
                  <a:srgbClr val="FF0000"/>
                </a:solidFill>
                <a:latin typeface="Times New Roman" panose="02020603050405020304" pitchFamily="18" charset="0"/>
                <a:cs typeface="Times New Roman" panose="02020603050405020304" pitchFamily="18" charset="0"/>
              </a:rPr>
              <a:t>DOES NOT</a:t>
            </a:r>
            <a:r>
              <a:rPr lang="en-US" sz="2400" dirty="0">
                <a:solidFill>
                  <a:srgbClr val="FF0000"/>
                </a:solidFill>
                <a:latin typeface="Times New Roman" panose="02020603050405020304" pitchFamily="18" charset="0"/>
                <a:cs typeface="Times New Roman" panose="02020603050405020304" pitchFamily="18" charset="0"/>
              </a:rPr>
              <a:t> contribute to real power flow</a:t>
            </a:r>
          </a:p>
        </p:txBody>
      </p:sp>
      <p:sp>
        <p:nvSpPr>
          <p:cNvPr id="3" name="灯片编号占位符 2">
            <a:extLst>
              <a:ext uri="{FF2B5EF4-FFF2-40B4-BE49-F238E27FC236}">
                <a16:creationId xmlns:a16="http://schemas.microsoft.com/office/drawing/2014/main" id="{5D7D65AD-B9E9-4DA1-BEBB-707F908C399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72</a:t>
            </a:fld>
            <a:endParaRPr lang="en-US"/>
          </a:p>
        </p:txBody>
      </p:sp>
    </p:spTree>
    <p:extLst>
      <p:ext uri="{BB962C8B-B14F-4D97-AF65-F5344CB8AC3E}">
        <p14:creationId xmlns:p14="http://schemas.microsoft.com/office/powerpoint/2010/main" val="32993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Wave Numbers</a:t>
            </a:r>
          </a:p>
        </p:txBody>
      </p:sp>
      <p:pic>
        <p:nvPicPr>
          <p:cNvPr id="5" name="Picture 4"/>
          <p:cNvPicPr>
            <a:picLocks noChangeAspect="1"/>
          </p:cNvPicPr>
          <p:nvPr/>
        </p:nvPicPr>
        <p:blipFill>
          <a:blip r:embed="rId2" cstate="print"/>
          <a:stretch>
            <a:fillRect/>
          </a:stretch>
        </p:blipFill>
        <p:spPr>
          <a:xfrm>
            <a:off x="1717800" y="1600200"/>
            <a:ext cx="5009400" cy="589760"/>
          </a:xfrm>
          <a:prstGeom prst="rect">
            <a:avLst/>
          </a:prstGeom>
        </p:spPr>
      </p:pic>
      <p:pic>
        <p:nvPicPr>
          <p:cNvPr id="6" name="Picture 5"/>
          <p:cNvPicPr>
            <a:picLocks noChangeAspect="1"/>
          </p:cNvPicPr>
          <p:nvPr/>
        </p:nvPicPr>
        <p:blipFill>
          <a:blip r:embed="rId3" cstate="print"/>
          <a:stretch>
            <a:fillRect/>
          </a:stretch>
        </p:blipFill>
        <p:spPr>
          <a:xfrm>
            <a:off x="1717800" y="2263690"/>
            <a:ext cx="5216400" cy="610453"/>
          </a:xfrm>
          <a:prstGeom prst="rect">
            <a:avLst/>
          </a:prstGeom>
        </p:spPr>
      </p:pic>
      <p:sp>
        <p:nvSpPr>
          <p:cNvPr id="9" name="TextBox 8"/>
          <p:cNvSpPr txBox="1"/>
          <p:nvPr/>
        </p:nvSpPr>
        <p:spPr>
          <a:xfrm>
            <a:off x="76200" y="1895080"/>
            <a:ext cx="1600200"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 Modes</a:t>
            </a:r>
          </a:p>
        </p:txBody>
      </p:sp>
      <p:sp>
        <p:nvSpPr>
          <p:cNvPr id="10" name="TextBox 9"/>
          <p:cNvSpPr txBox="1"/>
          <p:nvPr/>
        </p:nvSpPr>
        <p:spPr>
          <a:xfrm>
            <a:off x="472103" y="3429000"/>
            <a:ext cx="1356697" cy="400110"/>
          </a:xfrm>
          <a:prstGeom prst="rect">
            <a:avLst/>
          </a:prstGeom>
          <a:no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y</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n</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b</a:t>
            </a:r>
          </a:p>
        </p:txBody>
      </p:sp>
      <p:sp>
        <p:nvSpPr>
          <p:cNvPr id="11" name="TextBox 10"/>
          <p:cNvSpPr txBox="1"/>
          <p:nvPr/>
        </p:nvSpPr>
        <p:spPr>
          <a:xfrm>
            <a:off x="472103" y="2895600"/>
            <a:ext cx="1356697" cy="400110"/>
          </a:xfrm>
          <a:prstGeom prst="rect">
            <a:avLst/>
          </a:prstGeom>
          <a:noFill/>
        </p:spPr>
        <p:txBody>
          <a:bodyPr wrap="square" rtlCol="0">
            <a:spAutoFit/>
          </a:bodyPr>
          <a:lstStyle/>
          <a:p>
            <a:r>
              <a:rPr lang="en-US" sz="2000" i="1" dirty="0" err="1">
                <a:solidFill>
                  <a:srgbClr val="FF0000"/>
                </a:solidFill>
                <a:latin typeface="Times New Roman" panose="02020603050405020304" pitchFamily="18" charset="0"/>
                <a:cs typeface="Times New Roman" panose="02020603050405020304" pitchFamily="18" charset="0"/>
              </a:rPr>
              <a:t>k</a:t>
            </a:r>
            <a:r>
              <a:rPr lang="en-US" sz="2000" i="1" baseline="-25000" dirty="0" err="1">
                <a:solidFill>
                  <a:srgbClr val="FF0000"/>
                </a:solidFill>
                <a:latin typeface="Times New Roman" panose="02020603050405020304" pitchFamily="18" charset="0"/>
                <a:cs typeface="Times New Roman" panose="02020603050405020304" pitchFamily="18" charset="0"/>
              </a:rPr>
              <a:t>x</a:t>
            </a:r>
            <a:r>
              <a:rPr lang="en-US" sz="2000" i="1" dirty="0">
                <a:solidFill>
                  <a:srgbClr val="FF0000"/>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FF0000"/>
                </a:solidFill>
                <a:latin typeface="Times New Roman" panose="02020603050405020304" pitchFamily="18" charset="0"/>
                <a:cs typeface="Times New Roman" panose="02020603050405020304" pitchFamily="18" charset="0"/>
              </a:rPr>
              <a:t>m</a:t>
            </a:r>
            <a:r>
              <a:rPr lang="el-GR" sz="2000" i="1" dirty="0">
                <a:solidFill>
                  <a:srgbClr val="FF0000"/>
                </a:solidFill>
                <a:latin typeface="Times New Roman" panose="02020603050405020304" pitchFamily="18" charset="0"/>
                <a:cs typeface="Times New Roman" panose="02020603050405020304" pitchFamily="18" charset="0"/>
              </a:rPr>
              <a:t>π</a:t>
            </a:r>
            <a:r>
              <a:rPr lang="en-US" sz="2000" dirty="0">
                <a:solidFill>
                  <a:srgbClr val="FF0000"/>
                </a:solidFill>
                <a:latin typeface="Times New Roman" panose="02020603050405020304" pitchFamily="18" charset="0"/>
                <a:cs typeface="Times New Roman" panose="02020603050405020304" pitchFamily="18" charset="0"/>
              </a:rPr>
              <a:t>/</a:t>
            </a:r>
            <a:r>
              <a:rPr lang="en-US" sz="2000" i="1" dirty="0">
                <a:solidFill>
                  <a:srgbClr val="FF0000"/>
                </a:solidFill>
                <a:latin typeface="Times New Roman" panose="02020603050405020304" pitchFamily="18" charset="0"/>
                <a:cs typeface="Times New Roman" panose="02020603050405020304" pitchFamily="18" charset="0"/>
              </a:rPr>
              <a:t>a</a:t>
            </a:r>
          </a:p>
        </p:txBody>
      </p:sp>
      <p:sp>
        <p:nvSpPr>
          <p:cNvPr id="12" name="TextBox 11"/>
          <p:cNvSpPr txBox="1"/>
          <p:nvPr/>
        </p:nvSpPr>
        <p:spPr>
          <a:xfrm>
            <a:off x="1676400" y="2903049"/>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x</a:t>
            </a:r>
            <a:r>
              <a:rPr lang="en-US" sz="2000" dirty="0">
                <a:solidFill>
                  <a:srgbClr val="FF0000"/>
                </a:solidFill>
                <a:latin typeface="Times New Roman" panose="02020603050405020304" pitchFamily="18" charset="0"/>
                <a:cs typeface="Times New Roman" panose="02020603050405020304" pitchFamily="18" charset="0"/>
              </a:rPr>
              <a:t>-direction</a:t>
            </a:r>
          </a:p>
        </p:txBody>
      </p:sp>
      <p:sp>
        <p:nvSpPr>
          <p:cNvPr id="13" name="TextBox 12"/>
          <p:cNvSpPr txBox="1"/>
          <p:nvPr/>
        </p:nvSpPr>
        <p:spPr>
          <a:xfrm>
            <a:off x="1676400" y="3429001"/>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y</a:t>
            </a:r>
            <a:r>
              <a:rPr lang="en-US" sz="2000" dirty="0">
                <a:solidFill>
                  <a:srgbClr val="FF0000"/>
                </a:solidFill>
                <a:latin typeface="Times New Roman" panose="02020603050405020304" pitchFamily="18" charset="0"/>
                <a:cs typeface="Times New Roman" panose="02020603050405020304" pitchFamily="18" charset="0"/>
              </a:rPr>
              <a:t>-direction</a:t>
            </a:r>
          </a:p>
        </p:txBody>
      </p:sp>
      <mc:AlternateContent xmlns:mc="http://schemas.openxmlformats.org/markup-compatibility/2006" xmlns:a14="http://schemas.microsoft.com/office/drawing/2010/main">
        <mc:Choice Requires="a14">
          <p:sp>
            <p:nvSpPr>
              <p:cNvPr id="14" name="TextBox 13"/>
              <p:cNvSpPr txBox="1"/>
              <p:nvPr/>
            </p:nvSpPr>
            <p:spPr>
              <a:xfrm>
                <a:off x="304800" y="3954951"/>
                <a:ext cx="1974708"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𝛽</m:t>
                      </m:r>
                      <m:r>
                        <a:rPr lang="en-US" b="0" i="1" smtClean="0">
                          <a:solidFill>
                            <a:srgbClr val="FF0000"/>
                          </a:solidFill>
                          <a:latin typeface="Cambria Math" panose="02040503050406030204" pitchFamily="18" charset="0"/>
                          <a:ea typeface="Cambria Math" panose="02040503050406030204" pitchFamily="18" charset="0"/>
                        </a:rPr>
                        <m:t>=</m:t>
                      </m:r>
                      <m:rad>
                        <m:radPr>
                          <m:degHide m:val="on"/>
                          <m:ctrlPr>
                            <a:rPr lang="en-US" i="1">
                              <a:solidFill>
                                <a:srgbClr val="FF0000"/>
                              </a:solidFill>
                              <a:latin typeface="Cambria Math" panose="02040503050406030204" pitchFamily="18" charset="0"/>
                              <a:ea typeface="Cambria Math" panose="02040503050406030204" pitchFamily="18" charset="0"/>
                            </a:rPr>
                          </m:ctrlPr>
                        </m:radPr>
                        <m:deg/>
                        <m:e>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i="1">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𝑦</m:t>
                              </m:r>
                            </m:sub>
                            <m:sup>
                              <m:r>
                                <a:rPr lang="en-US" i="1">
                                  <a:solidFill>
                                    <a:srgbClr val="FF0000"/>
                                  </a:solidFill>
                                  <a:latin typeface="Cambria Math" panose="02040503050406030204" pitchFamily="18" charset="0"/>
                                  <a:ea typeface="Cambria Math" panose="02040503050406030204" pitchFamily="18" charset="0"/>
                                </a:rPr>
                                <m:t>2</m:t>
                              </m:r>
                            </m:sup>
                          </m:sSubSup>
                        </m:e>
                      </m:rad>
                    </m:oMath>
                  </m:oMathPara>
                </a14:m>
                <a:endParaRPr lang="en-US" dirty="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04800" y="3954951"/>
                <a:ext cx="1974708" cy="563680"/>
              </a:xfrm>
              <a:prstGeom prst="rect">
                <a:avLst/>
              </a:prstGeom>
              <a:blipFill rotWithShape="0">
                <a:blip r:embed="rId4" cstate="print"/>
                <a:stretch>
                  <a:fillRect b="-1087"/>
                </a:stretch>
              </a:blipFill>
            </p:spPr>
            <p:txBody>
              <a:bodyPr/>
              <a:lstStyle/>
              <a:p>
                <a:r>
                  <a:rPr lang="en-US">
                    <a:noFill/>
                  </a:rPr>
                  <a:t> </a:t>
                </a:r>
              </a:p>
            </p:txBody>
          </p:sp>
        </mc:Fallback>
      </mc:AlternateContent>
      <p:sp>
        <p:nvSpPr>
          <p:cNvPr id="15" name="TextBox 14"/>
          <p:cNvSpPr txBox="1"/>
          <p:nvPr/>
        </p:nvSpPr>
        <p:spPr>
          <a:xfrm>
            <a:off x="2286000" y="4034027"/>
            <a:ext cx="5105400"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related to the variation of fields in </a:t>
            </a:r>
            <a:r>
              <a:rPr lang="en-US" sz="2000" i="1" dirty="0">
                <a:solidFill>
                  <a:srgbClr val="FF0000"/>
                </a:solidFill>
                <a:latin typeface="Times New Roman" panose="02020603050405020304" pitchFamily="18" charset="0"/>
                <a:cs typeface="Times New Roman" panose="02020603050405020304" pitchFamily="18" charset="0"/>
              </a:rPr>
              <a:t>z</a:t>
            </a:r>
            <a:r>
              <a:rPr lang="en-US" sz="2000" dirty="0">
                <a:solidFill>
                  <a:srgbClr val="FF0000"/>
                </a:solidFill>
                <a:latin typeface="Times New Roman" panose="02020603050405020304" pitchFamily="18" charset="0"/>
                <a:cs typeface="Times New Roman" panose="02020603050405020304" pitchFamily="18" charset="0"/>
              </a:rPr>
              <a:t>-direction</a:t>
            </a:r>
          </a:p>
        </p:txBody>
      </p:sp>
      <p:sp>
        <p:nvSpPr>
          <p:cNvPr id="16" name="Rectangle 15"/>
          <p:cNvSpPr/>
          <p:nvPr/>
        </p:nvSpPr>
        <p:spPr>
          <a:xfrm>
            <a:off x="597379" y="4724401"/>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c 27"/>
          <p:cNvSpPr/>
          <p:nvPr/>
        </p:nvSpPr>
        <p:spPr>
          <a:xfrm>
            <a:off x="592897" y="5193792"/>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flipV="1">
            <a:off x="592897" y="5193792"/>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6802474" y="2743200"/>
                <a:ext cx="1432059"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𝑎</m:t>
                          </m:r>
                        </m:num>
                        <m:den>
                          <m:r>
                            <a:rPr lang="en-US" b="0" i="1" smtClean="0">
                              <a:latin typeface="Cambria Math" panose="02040503050406030204" pitchFamily="18" charset="0"/>
                            </a:rPr>
                            <m:t>𝑚</m:t>
                          </m:r>
                        </m:den>
                      </m:f>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6802474" y="2743200"/>
                <a:ext cx="1432059" cy="567207"/>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802474" y="3389841"/>
                <a:ext cx="1435906"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𝑦</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𝑦</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𝑏</m:t>
                          </m:r>
                        </m:num>
                        <m:den>
                          <m:r>
                            <a:rPr lang="en-US" b="0" i="1" smtClean="0">
                              <a:latin typeface="Cambria Math" panose="02040503050406030204" pitchFamily="18" charset="0"/>
                            </a:rPr>
                            <m:t>𝑛</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6802474" y="3389841"/>
                <a:ext cx="1435906" cy="603691"/>
              </a:xfrm>
              <a:prstGeom prst="rect">
                <a:avLst/>
              </a:prstGeom>
              <a:blipFill rotWithShape="0">
                <a:blip r:embed="rId6" cstate="print"/>
                <a:stretch>
                  <a:fillRect/>
                </a:stretch>
              </a:blipFill>
            </p:spPr>
            <p:txBody>
              <a:bodyPr/>
              <a:lstStyle/>
              <a:p>
                <a:r>
                  <a:rPr lang="en-US">
                    <a:noFill/>
                  </a:rPr>
                  <a:t> </a:t>
                </a:r>
              </a:p>
            </p:txBody>
          </p:sp>
        </mc:Fallback>
      </mc:AlternateContent>
      <p:sp>
        <p:nvSpPr>
          <p:cNvPr id="36" name="Rectangle 35"/>
          <p:cNvSpPr/>
          <p:nvPr/>
        </p:nvSpPr>
        <p:spPr>
          <a:xfrm>
            <a:off x="3489822" y="47244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c 36"/>
          <p:cNvSpPr/>
          <p:nvPr/>
        </p:nvSpPr>
        <p:spPr>
          <a:xfrm>
            <a:off x="3483726"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10800000" flipV="1">
            <a:off x="3489822"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flipV="1">
            <a:off x="4559904"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rot="10800000">
            <a:off x="4566000" y="5180808"/>
            <a:ext cx="10728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p:cNvSpPr/>
          <p:nvPr/>
        </p:nvSpPr>
        <p:spPr>
          <a:xfrm>
            <a:off x="6385422" y="47244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c 46"/>
          <p:cNvSpPr/>
          <p:nvPr/>
        </p:nvSpPr>
        <p:spPr>
          <a:xfrm>
            <a:off x="6388579" y="5180808"/>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flipV="1">
            <a:off x="6388580" y="5180808"/>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flipV="1">
            <a:off x="7100132" y="517343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7104979" y="5178693"/>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a:off x="7811573" y="519379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flipV="1">
            <a:off x="7811574" y="5193792"/>
            <a:ext cx="7164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870805" y="6304829"/>
                <a:ext cx="1693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870805" y="6304829"/>
                <a:ext cx="1693989" cy="276999"/>
              </a:xfrm>
              <a:prstGeom prst="rect">
                <a:avLst/>
              </a:prstGeom>
              <a:blipFill rotWithShape="0">
                <a:blip r:embed="rId7" cstate="print"/>
                <a:stretch>
                  <a:fillRect l="-1079" r="-2158" b="-10870"/>
                </a:stretch>
              </a:blipFill>
            </p:spPr>
            <p:txBody>
              <a:bodyPr/>
              <a:lstStyle/>
              <a:p>
                <a:r>
                  <a:rPr lang="en-US">
                    <a:noFill/>
                  </a:rPr>
                  <a:t> </a:t>
                </a:r>
              </a:p>
            </p:txBody>
          </p:sp>
        </mc:Fallback>
      </mc:AlternateContent>
      <p:cxnSp>
        <p:nvCxnSpPr>
          <p:cNvPr id="56" name="Straight Arrow Connector 55"/>
          <p:cNvCxnSpPr/>
          <p:nvPr/>
        </p:nvCxnSpPr>
        <p:spPr>
          <a:xfrm>
            <a:off x="602921" y="6019800"/>
            <a:ext cx="214695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489292" y="4730112"/>
            <a:ext cx="0" cy="11952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28600" y="5121182"/>
            <a:ext cx="304800" cy="400110"/>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b</a:t>
            </a:r>
          </a:p>
        </p:txBody>
      </p:sp>
      <p:sp>
        <p:nvSpPr>
          <p:cNvPr id="60" name="TextBox 59"/>
          <p:cNvSpPr txBox="1"/>
          <p:nvPr/>
        </p:nvSpPr>
        <p:spPr>
          <a:xfrm>
            <a:off x="1532585" y="5941495"/>
            <a:ext cx="304800" cy="400110"/>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a</a:t>
            </a:r>
          </a:p>
        </p:txBody>
      </p:sp>
      <mc:AlternateContent xmlns:mc="http://schemas.openxmlformats.org/markup-compatibility/2006" xmlns:a14="http://schemas.microsoft.com/office/drawing/2010/main">
        <mc:Choice Requires="a14">
          <p:sp>
            <p:nvSpPr>
              <p:cNvPr id="61" name="TextBox 60"/>
              <p:cNvSpPr txBox="1"/>
              <p:nvPr/>
            </p:nvSpPr>
            <p:spPr>
              <a:xfrm>
                <a:off x="3521353" y="6304829"/>
                <a:ext cx="15657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3521353" y="6304829"/>
                <a:ext cx="1565750" cy="276999"/>
              </a:xfrm>
              <a:prstGeom prst="rect">
                <a:avLst/>
              </a:prstGeom>
              <a:blipFill rotWithShape="0">
                <a:blip r:embed="rId8" cstate="print"/>
                <a:stretch>
                  <a:fillRect l="-1563" r="-1563"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6475783" y="6142249"/>
                <a:ext cx="169399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𝑎</m:t>
                          </m:r>
                        </m:num>
                        <m:den>
                          <m:r>
                            <a:rPr lang="en-US" b="0" i="1" smtClean="0">
                              <a:latin typeface="Cambria Math" panose="02040503050406030204" pitchFamily="18" charset="0"/>
                            </a:rPr>
                            <m:t>3</m:t>
                          </m:r>
                        </m:den>
                      </m:f>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6475783" y="6142249"/>
                <a:ext cx="1693990" cy="518604"/>
              </a:xfrm>
              <a:prstGeom prst="rect">
                <a:avLst/>
              </a:prstGeom>
              <a:blipFill rotWithShape="0">
                <a:blip r:embed="rId9" cstate="print"/>
                <a:stretch>
                  <a:fillRect/>
                </a:stretch>
              </a:blipFill>
            </p:spPr>
            <p:txBody>
              <a:bodyPr/>
              <a:lstStyle/>
              <a:p>
                <a:r>
                  <a:rPr lang="en-US">
                    <a:noFill/>
                  </a:rPr>
                  <a:t> </a:t>
                </a:r>
              </a:p>
            </p:txBody>
          </p:sp>
        </mc:Fallback>
      </mc:AlternateContent>
      <p:sp>
        <p:nvSpPr>
          <p:cNvPr id="65" name="TextBox 64"/>
          <p:cNvSpPr txBox="1"/>
          <p:nvPr/>
        </p:nvSpPr>
        <p:spPr>
          <a:xfrm>
            <a:off x="637004" y="4801248"/>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66" name="TextBox 65"/>
          <p:cNvSpPr txBox="1"/>
          <p:nvPr/>
        </p:nvSpPr>
        <p:spPr>
          <a:xfrm>
            <a:off x="4316313" y="4901013"/>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67" name="TextBox 66"/>
          <p:cNvSpPr txBox="1"/>
          <p:nvPr/>
        </p:nvSpPr>
        <p:spPr>
          <a:xfrm>
            <a:off x="7007740" y="5009251"/>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TextBox 67"/>
              <p:cNvSpPr txBox="1"/>
              <p:nvPr/>
            </p:nvSpPr>
            <p:spPr>
              <a:xfrm>
                <a:off x="7235208" y="4089561"/>
                <a:ext cx="1908792" cy="304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𝑦</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ea typeface="Cambria Math" panose="02040503050406030204" pitchFamily="18" charset="0"/>
                            </a:rPr>
                            <m:t>2</m:t>
                          </m:r>
                        </m:sup>
                      </m:sSup>
                    </m:oMath>
                  </m:oMathPara>
                </a14:m>
                <a:endParaRPr lang="en-US"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7235208" y="4089561"/>
                <a:ext cx="1908792" cy="304442"/>
              </a:xfrm>
              <a:prstGeom prst="rect">
                <a:avLst/>
              </a:prstGeom>
              <a:blipFill rotWithShape="0">
                <a:blip r:embed="rId10" cstate="print"/>
                <a:stretch>
                  <a:fillRect l="-2236" r="-319" b="-26000"/>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11017329-7A84-4B4F-8997-61915F80CAC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73</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8A9902-A56B-428E-98CF-5E569546C9E2}"/>
                  </a:ext>
                </a:extLst>
              </p:cNvPr>
              <p:cNvSpPr txBox="1"/>
              <p:nvPr/>
            </p:nvSpPr>
            <p:spPr>
              <a:xfrm>
                <a:off x="1113642" y="5479547"/>
                <a:ext cx="10625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B88A9902-A56B-428E-98CF-5E569546C9E2}"/>
                  </a:ext>
                </a:extLst>
              </p:cNvPr>
              <p:cNvSpPr txBox="1">
                <a:spLocks noRot="1" noChangeAspect="1" noMove="1" noResize="1" noEditPoints="1" noAdjustHandles="1" noChangeArrowheads="1" noChangeShapeType="1" noTextEdit="1"/>
              </p:cNvSpPr>
              <p:nvPr/>
            </p:nvSpPr>
            <p:spPr>
              <a:xfrm>
                <a:off x="1113642" y="5479547"/>
                <a:ext cx="1062599" cy="276999"/>
              </a:xfrm>
              <a:prstGeom prst="rect">
                <a:avLst/>
              </a:prstGeom>
              <a:blipFill>
                <a:blip r:embed="rId11"/>
                <a:stretch>
                  <a:fillRect l="-4598" t="-2222" r="-7471"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3E890D6-0006-44DF-91F8-27E9B391507C}"/>
                  </a:ext>
                </a:extLst>
              </p:cNvPr>
              <p:cNvSpPr txBox="1"/>
              <p:nvPr/>
            </p:nvSpPr>
            <p:spPr>
              <a:xfrm>
                <a:off x="4500884" y="5400791"/>
                <a:ext cx="1190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43" name="文本框 42">
                <a:extLst>
                  <a:ext uri="{FF2B5EF4-FFF2-40B4-BE49-F238E27FC236}">
                    <a16:creationId xmlns:a16="http://schemas.microsoft.com/office/drawing/2014/main" id="{A3E890D6-0006-44DF-91F8-27E9B391507C}"/>
                  </a:ext>
                </a:extLst>
              </p:cNvPr>
              <p:cNvSpPr txBox="1">
                <a:spLocks noRot="1" noChangeAspect="1" noMove="1" noResize="1" noEditPoints="1" noAdjustHandles="1" noChangeArrowheads="1" noChangeShapeType="1" noTextEdit="1"/>
              </p:cNvSpPr>
              <p:nvPr/>
            </p:nvSpPr>
            <p:spPr>
              <a:xfrm>
                <a:off x="4500884" y="5400791"/>
                <a:ext cx="1190839" cy="276999"/>
              </a:xfrm>
              <a:prstGeom prst="rect">
                <a:avLst/>
              </a:prstGeom>
              <a:blipFill>
                <a:blip r:embed="rId12"/>
                <a:stretch>
                  <a:fillRect l="-3571" t="-2222" r="-6122"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0F15C4C-2D57-4CE8-9081-C4FB7DE9FDC4}"/>
                  </a:ext>
                </a:extLst>
              </p:cNvPr>
              <p:cNvSpPr txBox="1"/>
              <p:nvPr/>
            </p:nvSpPr>
            <p:spPr>
              <a:xfrm>
                <a:off x="6934200" y="4791722"/>
                <a:ext cx="1190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⁡(3</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44" name="文本框 43">
                <a:extLst>
                  <a:ext uri="{FF2B5EF4-FFF2-40B4-BE49-F238E27FC236}">
                    <a16:creationId xmlns:a16="http://schemas.microsoft.com/office/drawing/2014/main" id="{20F15C4C-2D57-4CE8-9081-C4FB7DE9FDC4}"/>
                  </a:ext>
                </a:extLst>
              </p:cNvPr>
              <p:cNvSpPr txBox="1">
                <a:spLocks noRot="1" noChangeAspect="1" noMove="1" noResize="1" noEditPoints="1" noAdjustHandles="1" noChangeArrowheads="1" noChangeShapeType="1" noTextEdit="1"/>
              </p:cNvSpPr>
              <p:nvPr/>
            </p:nvSpPr>
            <p:spPr>
              <a:xfrm>
                <a:off x="6934200" y="4791722"/>
                <a:ext cx="1190839" cy="276999"/>
              </a:xfrm>
              <a:prstGeom prst="rect">
                <a:avLst/>
              </a:prstGeom>
              <a:blipFill>
                <a:blip r:embed="rId13"/>
                <a:stretch>
                  <a:fillRect l="-4103" t="-2222" r="-6154" b="-3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77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additive="base">
                                        <p:cTn id="44" dur="500" fill="hold"/>
                                        <p:tgtEl>
                                          <p:spTgt spid="68"/>
                                        </p:tgtEl>
                                        <p:attrNameLst>
                                          <p:attrName>ppt_x</p:attrName>
                                        </p:attrNameLst>
                                      </p:cBhvr>
                                      <p:tavLst>
                                        <p:tav tm="0">
                                          <p:val>
                                            <p:strVal val="#ppt_x"/>
                                          </p:val>
                                        </p:tav>
                                        <p:tav tm="100000">
                                          <p:val>
                                            <p:strVal val="#ppt_x"/>
                                          </p:val>
                                        </p:tav>
                                      </p:tavLst>
                                    </p:anim>
                                    <p:anim calcmode="lin" valueType="num">
                                      <p:cBhvr additive="base">
                                        <p:cTn id="4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 calcmode="lin" valueType="num">
                                      <p:cBhvr additive="base">
                                        <p:cTn id="54" dur="500" fill="hold"/>
                                        <p:tgtEl>
                                          <p:spTgt spid="59"/>
                                        </p:tgtEl>
                                        <p:attrNameLst>
                                          <p:attrName>ppt_x</p:attrName>
                                        </p:attrNameLst>
                                      </p:cBhvr>
                                      <p:tavLst>
                                        <p:tav tm="0">
                                          <p:val>
                                            <p:strVal val="#ppt_x"/>
                                          </p:val>
                                        </p:tav>
                                        <p:tav tm="100000">
                                          <p:val>
                                            <p:strVal val="#ppt_x"/>
                                          </p:val>
                                        </p:tav>
                                      </p:tavLst>
                                    </p:anim>
                                    <p:anim calcmode="lin" valueType="num">
                                      <p:cBhvr additive="base">
                                        <p:cTn id="55" dur="500" fill="hold"/>
                                        <p:tgtEl>
                                          <p:spTgt spid="59"/>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ppt_x"/>
                                          </p:val>
                                        </p:tav>
                                        <p:tav tm="100000">
                                          <p:val>
                                            <p:strVal val="#ppt_x"/>
                                          </p:val>
                                        </p:tav>
                                      </p:tavLst>
                                    </p:anim>
                                    <p:anim calcmode="lin" valueType="num">
                                      <p:cBhvr additive="base">
                                        <p:cTn id="59" dur="500" fill="hold"/>
                                        <p:tgtEl>
                                          <p:spTgt spid="57"/>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additive="base">
                                        <p:cTn id="62" dur="500" fill="hold"/>
                                        <p:tgtEl>
                                          <p:spTgt spid="56"/>
                                        </p:tgtEl>
                                        <p:attrNameLst>
                                          <p:attrName>ppt_x</p:attrName>
                                        </p:attrNameLst>
                                      </p:cBhvr>
                                      <p:tavLst>
                                        <p:tav tm="0">
                                          <p:val>
                                            <p:strVal val="#ppt_x"/>
                                          </p:val>
                                        </p:tav>
                                        <p:tav tm="100000">
                                          <p:val>
                                            <p:strVal val="#ppt_x"/>
                                          </p:val>
                                        </p:tav>
                                      </p:tavLst>
                                    </p:anim>
                                    <p:anim calcmode="lin" valueType="num">
                                      <p:cBhvr additive="base">
                                        <p:cTn id="63" dur="500" fill="hold"/>
                                        <p:tgtEl>
                                          <p:spTgt spid="56"/>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additive="base">
                                        <p:cTn id="66" dur="500" fill="hold"/>
                                        <p:tgtEl>
                                          <p:spTgt spid="60"/>
                                        </p:tgtEl>
                                        <p:attrNameLst>
                                          <p:attrName>ppt_x</p:attrName>
                                        </p:attrNameLst>
                                      </p:cBhvr>
                                      <p:tavLst>
                                        <p:tav tm="0">
                                          <p:val>
                                            <p:strVal val="#ppt_x"/>
                                          </p:val>
                                        </p:tav>
                                        <p:tav tm="100000">
                                          <p:val>
                                            <p:strVal val="#ppt_x"/>
                                          </p:val>
                                        </p:tav>
                                      </p:tavLst>
                                    </p:anim>
                                    <p:anim calcmode="lin" valueType="num">
                                      <p:cBhvr additive="base">
                                        <p:cTn id="6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ppt_x"/>
                                          </p:val>
                                        </p:tav>
                                        <p:tav tm="100000">
                                          <p:val>
                                            <p:strVal val="#ppt_x"/>
                                          </p:val>
                                        </p:tav>
                                      </p:tavLst>
                                    </p:anim>
                                    <p:anim calcmode="lin" valueType="num">
                                      <p:cBhvr additive="base">
                                        <p:cTn id="77" dur="500" fill="hold"/>
                                        <p:tgtEl>
                                          <p:spTgt spid="28"/>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ppt_x"/>
                                          </p:val>
                                        </p:tav>
                                        <p:tav tm="100000">
                                          <p:val>
                                            <p:strVal val="#ppt_x"/>
                                          </p:val>
                                        </p:tav>
                                      </p:tavLst>
                                    </p:anim>
                                    <p:anim calcmode="lin" valueType="num">
                                      <p:cBhvr additive="base">
                                        <p:cTn id="81" dur="500" fill="hold"/>
                                        <p:tgtEl>
                                          <p:spTgt spid="5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fill="hold"/>
                                        <p:tgtEl>
                                          <p:spTgt spid="65"/>
                                        </p:tgtEl>
                                        <p:attrNameLst>
                                          <p:attrName>ppt_x</p:attrName>
                                        </p:attrNameLst>
                                      </p:cBhvr>
                                      <p:tavLst>
                                        <p:tav tm="0">
                                          <p:val>
                                            <p:strVal val="#ppt_x"/>
                                          </p:val>
                                        </p:tav>
                                        <p:tav tm="100000">
                                          <p:val>
                                            <p:strVal val="#ppt_x"/>
                                          </p:val>
                                        </p:tav>
                                      </p:tavLst>
                                    </p:anim>
                                    <p:anim calcmode="lin" valueType="num">
                                      <p:cBhvr additive="base">
                                        <p:cTn id="8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additive="base">
                                        <p:cTn id="90" dur="500" fill="hold"/>
                                        <p:tgtEl>
                                          <p:spTgt spid="36"/>
                                        </p:tgtEl>
                                        <p:attrNameLst>
                                          <p:attrName>ppt_x</p:attrName>
                                        </p:attrNameLst>
                                      </p:cBhvr>
                                      <p:tavLst>
                                        <p:tav tm="0">
                                          <p:val>
                                            <p:strVal val="#ppt_x"/>
                                          </p:val>
                                        </p:tav>
                                        <p:tav tm="100000">
                                          <p:val>
                                            <p:strVal val="#ppt_x"/>
                                          </p:val>
                                        </p:tav>
                                      </p:tavLst>
                                    </p:anim>
                                    <p:anim calcmode="lin" valueType="num">
                                      <p:cBhvr additive="base">
                                        <p:cTn id="91" dur="500" fill="hold"/>
                                        <p:tgtEl>
                                          <p:spTgt spid="36"/>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 calcmode="lin" valueType="num">
                                      <p:cBhvr additive="base">
                                        <p:cTn id="94" dur="500" fill="hold"/>
                                        <p:tgtEl>
                                          <p:spTgt spid="37"/>
                                        </p:tgtEl>
                                        <p:attrNameLst>
                                          <p:attrName>ppt_x</p:attrName>
                                        </p:attrNameLst>
                                      </p:cBhvr>
                                      <p:tavLst>
                                        <p:tav tm="0">
                                          <p:val>
                                            <p:strVal val="#ppt_x"/>
                                          </p:val>
                                        </p:tav>
                                        <p:tav tm="100000">
                                          <p:val>
                                            <p:strVal val="#ppt_x"/>
                                          </p:val>
                                        </p:tav>
                                      </p:tavLst>
                                    </p:anim>
                                    <p:anim calcmode="lin" valueType="num">
                                      <p:cBhvr additive="base">
                                        <p:cTn id="95" dur="500" fill="hold"/>
                                        <p:tgtEl>
                                          <p:spTgt spid="37"/>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 calcmode="lin" valueType="num">
                                      <p:cBhvr additive="base">
                                        <p:cTn id="98" dur="500" fill="hold"/>
                                        <p:tgtEl>
                                          <p:spTgt spid="38"/>
                                        </p:tgtEl>
                                        <p:attrNameLst>
                                          <p:attrName>ppt_x</p:attrName>
                                        </p:attrNameLst>
                                      </p:cBhvr>
                                      <p:tavLst>
                                        <p:tav tm="0">
                                          <p:val>
                                            <p:strVal val="#ppt_x"/>
                                          </p:val>
                                        </p:tav>
                                        <p:tav tm="100000">
                                          <p:val>
                                            <p:strVal val="#ppt_x"/>
                                          </p:val>
                                        </p:tav>
                                      </p:tavLst>
                                    </p:anim>
                                    <p:anim calcmode="lin" valueType="num">
                                      <p:cBhvr additive="base">
                                        <p:cTn id="99" dur="500" fill="hold"/>
                                        <p:tgtEl>
                                          <p:spTgt spid="38"/>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additive="base">
                                        <p:cTn id="102" dur="500" fill="hold"/>
                                        <p:tgtEl>
                                          <p:spTgt spid="39"/>
                                        </p:tgtEl>
                                        <p:attrNameLst>
                                          <p:attrName>ppt_x</p:attrName>
                                        </p:attrNameLst>
                                      </p:cBhvr>
                                      <p:tavLst>
                                        <p:tav tm="0">
                                          <p:val>
                                            <p:strVal val="#ppt_x"/>
                                          </p:val>
                                        </p:tav>
                                        <p:tav tm="100000">
                                          <p:val>
                                            <p:strVal val="#ppt_x"/>
                                          </p:val>
                                        </p:tav>
                                      </p:tavLst>
                                    </p:anim>
                                    <p:anim calcmode="lin" valueType="num">
                                      <p:cBhvr additive="base">
                                        <p:cTn id="103" dur="500" fill="hold"/>
                                        <p:tgtEl>
                                          <p:spTgt spid="39"/>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 calcmode="lin" valueType="num">
                                      <p:cBhvr additive="base">
                                        <p:cTn id="106" dur="500" fill="hold"/>
                                        <p:tgtEl>
                                          <p:spTgt spid="40"/>
                                        </p:tgtEl>
                                        <p:attrNameLst>
                                          <p:attrName>ppt_x</p:attrName>
                                        </p:attrNameLst>
                                      </p:cBhvr>
                                      <p:tavLst>
                                        <p:tav tm="0">
                                          <p:val>
                                            <p:strVal val="#ppt_x"/>
                                          </p:val>
                                        </p:tav>
                                        <p:tav tm="100000">
                                          <p:val>
                                            <p:strVal val="#ppt_x"/>
                                          </p:val>
                                        </p:tav>
                                      </p:tavLst>
                                    </p:anim>
                                    <p:anim calcmode="lin" valueType="num">
                                      <p:cBhvr additive="base">
                                        <p:cTn id="107" dur="500" fill="hold"/>
                                        <p:tgtEl>
                                          <p:spTgt spid="40"/>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61"/>
                                        </p:tgtEl>
                                        <p:attrNameLst>
                                          <p:attrName>style.visibility</p:attrName>
                                        </p:attrNameLst>
                                      </p:cBhvr>
                                      <p:to>
                                        <p:strVal val="visible"/>
                                      </p:to>
                                    </p:set>
                                    <p:anim calcmode="lin" valueType="num">
                                      <p:cBhvr additive="base">
                                        <p:cTn id="110" dur="500" fill="hold"/>
                                        <p:tgtEl>
                                          <p:spTgt spid="61"/>
                                        </p:tgtEl>
                                        <p:attrNameLst>
                                          <p:attrName>ppt_x</p:attrName>
                                        </p:attrNameLst>
                                      </p:cBhvr>
                                      <p:tavLst>
                                        <p:tav tm="0">
                                          <p:val>
                                            <p:strVal val="#ppt_x"/>
                                          </p:val>
                                        </p:tav>
                                        <p:tav tm="100000">
                                          <p:val>
                                            <p:strVal val="#ppt_x"/>
                                          </p:val>
                                        </p:tav>
                                      </p:tavLst>
                                    </p:anim>
                                    <p:anim calcmode="lin" valueType="num">
                                      <p:cBhvr additive="base">
                                        <p:cTn id="111" dur="500" fill="hold"/>
                                        <p:tgtEl>
                                          <p:spTgt spid="61"/>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additive="base">
                                        <p:cTn id="114" dur="500" fill="hold"/>
                                        <p:tgtEl>
                                          <p:spTgt spid="66"/>
                                        </p:tgtEl>
                                        <p:attrNameLst>
                                          <p:attrName>ppt_x</p:attrName>
                                        </p:attrNameLst>
                                      </p:cBhvr>
                                      <p:tavLst>
                                        <p:tav tm="0">
                                          <p:val>
                                            <p:strVal val="#ppt_x"/>
                                          </p:val>
                                        </p:tav>
                                        <p:tav tm="100000">
                                          <p:val>
                                            <p:strVal val="#ppt_x"/>
                                          </p:val>
                                        </p:tav>
                                      </p:tavLst>
                                    </p:anim>
                                    <p:anim calcmode="lin" valueType="num">
                                      <p:cBhvr additive="base">
                                        <p:cTn id="115"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additive="base">
                                        <p:cTn id="120" dur="500" fill="hold"/>
                                        <p:tgtEl>
                                          <p:spTgt spid="46"/>
                                        </p:tgtEl>
                                        <p:attrNameLst>
                                          <p:attrName>ppt_x</p:attrName>
                                        </p:attrNameLst>
                                      </p:cBhvr>
                                      <p:tavLst>
                                        <p:tav tm="0">
                                          <p:val>
                                            <p:strVal val="#ppt_x"/>
                                          </p:val>
                                        </p:tav>
                                        <p:tav tm="100000">
                                          <p:val>
                                            <p:strVal val="#ppt_x"/>
                                          </p:val>
                                        </p:tav>
                                      </p:tavLst>
                                    </p:anim>
                                    <p:anim calcmode="lin" valueType="num">
                                      <p:cBhvr additive="base">
                                        <p:cTn id="121" dur="500" fill="hold"/>
                                        <p:tgtEl>
                                          <p:spTgt spid="46"/>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 calcmode="lin" valueType="num">
                                      <p:cBhvr additive="base">
                                        <p:cTn id="124" dur="500" fill="hold"/>
                                        <p:tgtEl>
                                          <p:spTgt spid="47"/>
                                        </p:tgtEl>
                                        <p:attrNameLst>
                                          <p:attrName>ppt_x</p:attrName>
                                        </p:attrNameLst>
                                      </p:cBhvr>
                                      <p:tavLst>
                                        <p:tav tm="0">
                                          <p:val>
                                            <p:strVal val="#ppt_x"/>
                                          </p:val>
                                        </p:tav>
                                        <p:tav tm="100000">
                                          <p:val>
                                            <p:strVal val="#ppt_x"/>
                                          </p:val>
                                        </p:tav>
                                      </p:tavLst>
                                    </p:anim>
                                    <p:anim calcmode="lin" valueType="num">
                                      <p:cBhvr additive="base">
                                        <p:cTn id="125" dur="500" fill="hold"/>
                                        <p:tgtEl>
                                          <p:spTgt spid="4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48"/>
                                        </p:tgtEl>
                                        <p:attrNameLst>
                                          <p:attrName>style.visibility</p:attrName>
                                        </p:attrNameLst>
                                      </p:cBhvr>
                                      <p:to>
                                        <p:strVal val="visible"/>
                                      </p:to>
                                    </p:set>
                                    <p:anim calcmode="lin" valueType="num">
                                      <p:cBhvr additive="base">
                                        <p:cTn id="128" dur="500" fill="hold"/>
                                        <p:tgtEl>
                                          <p:spTgt spid="48"/>
                                        </p:tgtEl>
                                        <p:attrNameLst>
                                          <p:attrName>ppt_x</p:attrName>
                                        </p:attrNameLst>
                                      </p:cBhvr>
                                      <p:tavLst>
                                        <p:tav tm="0">
                                          <p:val>
                                            <p:strVal val="#ppt_x"/>
                                          </p:val>
                                        </p:tav>
                                        <p:tav tm="100000">
                                          <p:val>
                                            <p:strVal val="#ppt_x"/>
                                          </p:val>
                                        </p:tav>
                                      </p:tavLst>
                                    </p:anim>
                                    <p:anim calcmode="lin" valueType="num">
                                      <p:cBhvr additive="base">
                                        <p:cTn id="129" dur="500" fill="hold"/>
                                        <p:tgtEl>
                                          <p:spTgt spid="48"/>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 calcmode="lin" valueType="num">
                                      <p:cBhvr additive="base">
                                        <p:cTn id="132" dur="500" fill="hold"/>
                                        <p:tgtEl>
                                          <p:spTgt spid="49"/>
                                        </p:tgtEl>
                                        <p:attrNameLst>
                                          <p:attrName>ppt_x</p:attrName>
                                        </p:attrNameLst>
                                      </p:cBhvr>
                                      <p:tavLst>
                                        <p:tav tm="0">
                                          <p:val>
                                            <p:strVal val="#ppt_x"/>
                                          </p:val>
                                        </p:tav>
                                        <p:tav tm="100000">
                                          <p:val>
                                            <p:strVal val="#ppt_x"/>
                                          </p:val>
                                        </p:tav>
                                      </p:tavLst>
                                    </p:anim>
                                    <p:anim calcmode="lin" valueType="num">
                                      <p:cBhvr additive="base">
                                        <p:cTn id="133" dur="500" fill="hold"/>
                                        <p:tgtEl>
                                          <p:spTgt spid="49"/>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 calcmode="lin" valueType="num">
                                      <p:cBhvr additive="base">
                                        <p:cTn id="136" dur="500" fill="hold"/>
                                        <p:tgtEl>
                                          <p:spTgt spid="50"/>
                                        </p:tgtEl>
                                        <p:attrNameLst>
                                          <p:attrName>ppt_x</p:attrName>
                                        </p:attrNameLst>
                                      </p:cBhvr>
                                      <p:tavLst>
                                        <p:tav tm="0">
                                          <p:val>
                                            <p:strVal val="#ppt_x"/>
                                          </p:val>
                                        </p:tav>
                                        <p:tav tm="100000">
                                          <p:val>
                                            <p:strVal val="#ppt_x"/>
                                          </p:val>
                                        </p:tav>
                                      </p:tavLst>
                                    </p:anim>
                                    <p:anim calcmode="lin" valueType="num">
                                      <p:cBhvr additive="base">
                                        <p:cTn id="137" dur="500" fill="hold"/>
                                        <p:tgtEl>
                                          <p:spTgt spid="50"/>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51"/>
                                        </p:tgtEl>
                                        <p:attrNameLst>
                                          <p:attrName>style.visibility</p:attrName>
                                        </p:attrNameLst>
                                      </p:cBhvr>
                                      <p:to>
                                        <p:strVal val="visible"/>
                                      </p:to>
                                    </p:set>
                                    <p:anim calcmode="lin" valueType="num">
                                      <p:cBhvr additive="base">
                                        <p:cTn id="140" dur="500" fill="hold"/>
                                        <p:tgtEl>
                                          <p:spTgt spid="51"/>
                                        </p:tgtEl>
                                        <p:attrNameLst>
                                          <p:attrName>ppt_x</p:attrName>
                                        </p:attrNameLst>
                                      </p:cBhvr>
                                      <p:tavLst>
                                        <p:tav tm="0">
                                          <p:val>
                                            <p:strVal val="#ppt_x"/>
                                          </p:val>
                                        </p:tav>
                                        <p:tav tm="100000">
                                          <p:val>
                                            <p:strVal val="#ppt_x"/>
                                          </p:val>
                                        </p:tav>
                                      </p:tavLst>
                                    </p:anim>
                                    <p:anim calcmode="lin" valueType="num">
                                      <p:cBhvr additive="base">
                                        <p:cTn id="141" dur="500" fill="hold"/>
                                        <p:tgtEl>
                                          <p:spTgt spid="51"/>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52"/>
                                        </p:tgtEl>
                                        <p:attrNameLst>
                                          <p:attrName>style.visibility</p:attrName>
                                        </p:attrNameLst>
                                      </p:cBhvr>
                                      <p:to>
                                        <p:strVal val="visible"/>
                                      </p:to>
                                    </p:set>
                                    <p:anim calcmode="lin" valueType="num">
                                      <p:cBhvr additive="base">
                                        <p:cTn id="144" dur="500" fill="hold"/>
                                        <p:tgtEl>
                                          <p:spTgt spid="52"/>
                                        </p:tgtEl>
                                        <p:attrNameLst>
                                          <p:attrName>ppt_x</p:attrName>
                                        </p:attrNameLst>
                                      </p:cBhvr>
                                      <p:tavLst>
                                        <p:tav tm="0">
                                          <p:val>
                                            <p:strVal val="#ppt_x"/>
                                          </p:val>
                                        </p:tav>
                                        <p:tav tm="100000">
                                          <p:val>
                                            <p:strVal val="#ppt_x"/>
                                          </p:val>
                                        </p:tav>
                                      </p:tavLst>
                                    </p:anim>
                                    <p:anim calcmode="lin" valueType="num">
                                      <p:cBhvr additive="base">
                                        <p:cTn id="145" dur="500" fill="hold"/>
                                        <p:tgtEl>
                                          <p:spTgt spid="52"/>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 calcmode="lin" valueType="num">
                                      <p:cBhvr additive="base">
                                        <p:cTn id="148" dur="500" fill="hold"/>
                                        <p:tgtEl>
                                          <p:spTgt spid="62"/>
                                        </p:tgtEl>
                                        <p:attrNameLst>
                                          <p:attrName>ppt_x</p:attrName>
                                        </p:attrNameLst>
                                      </p:cBhvr>
                                      <p:tavLst>
                                        <p:tav tm="0">
                                          <p:val>
                                            <p:strVal val="#ppt_x"/>
                                          </p:val>
                                        </p:tav>
                                        <p:tav tm="100000">
                                          <p:val>
                                            <p:strVal val="#ppt_x"/>
                                          </p:val>
                                        </p:tav>
                                      </p:tavLst>
                                    </p:anim>
                                    <p:anim calcmode="lin" valueType="num">
                                      <p:cBhvr additive="base">
                                        <p:cTn id="149" dur="500" fill="hold"/>
                                        <p:tgtEl>
                                          <p:spTgt spid="62"/>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67"/>
                                        </p:tgtEl>
                                        <p:attrNameLst>
                                          <p:attrName>style.visibility</p:attrName>
                                        </p:attrNameLst>
                                      </p:cBhvr>
                                      <p:to>
                                        <p:strVal val="visible"/>
                                      </p:to>
                                    </p:set>
                                    <p:anim calcmode="lin" valueType="num">
                                      <p:cBhvr additive="base">
                                        <p:cTn id="152" dur="500" fill="hold"/>
                                        <p:tgtEl>
                                          <p:spTgt spid="67"/>
                                        </p:tgtEl>
                                        <p:attrNameLst>
                                          <p:attrName>ppt_x</p:attrName>
                                        </p:attrNameLst>
                                      </p:cBhvr>
                                      <p:tavLst>
                                        <p:tav tm="0">
                                          <p:val>
                                            <p:strVal val="#ppt_x"/>
                                          </p:val>
                                        </p:tav>
                                        <p:tav tm="100000">
                                          <p:val>
                                            <p:strVal val="#ppt_x"/>
                                          </p:val>
                                        </p:tav>
                                      </p:tavLst>
                                    </p:anim>
                                    <p:anim calcmode="lin" valueType="num">
                                      <p:cBhvr additive="base">
                                        <p:cTn id="15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P spid="15" grpId="0"/>
      <p:bldP spid="16" grpId="0" animBg="1"/>
      <p:bldP spid="28" grpId="0" animBg="1"/>
      <p:bldP spid="29" grpId="0" animBg="1"/>
      <p:bldP spid="34" grpId="0" animBg="1"/>
      <p:bldP spid="35" grpId="0" animBg="1"/>
      <p:bldP spid="36" grpId="0" animBg="1"/>
      <p:bldP spid="37" grpId="0" animBg="1"/>
      <p:bldP spid="38" grpId="0" animBg="1"/>
      <p:bldP spid="39" grpId="0" animBg="1"/>
      <p:bldP spid="40" grpId="0" animBg="1"/>
      <p:bldP spid="46" grpId="0" animBg="1"/>
      <p:bldP spid="47" grpId="0" animBg="1"/>
      <p:bldP spid="48" grpId="0" animBg="1"/>
      <p:bldP spid="49" grpId="0" animBg="1"/>
      <p:bldP spid="50" grpId="0" animBg="1"/>
      <p:bldP spid="51" grpId="0" animBg="1"/>
      <p:bldP spid="52" grpId="0" animBg="1"/>
      <p:bldP spid="54" grpId="0" animBg="1"/>
      <p:bldP spid="59" grpId="0"/>
      <p:bldP spid="60" grpId="0"/>
      <p:bldP spid="61" grpId="0" animBg="1"/>
      <p:bldP spid="62" grpId="0" animBg="1"/>
      <p:bldP spid="65" grpId="0"/>
      <p:bldP spid="66" grpId="0"/>
      <p:bldP spid="67" grpId="0"/>
      <p:bldP spid="6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Cutoff Frequency</a:t>
            </a:r>
          </a:p>
        </p:txBody>
      </p:sp>
      <p:sp>
        <p:nvSpPr>
          <p:cNvPr id="16" name="Rectangle 15"/>
          <p:cNvSpPr/>
          <p:nvPr/>
        </p:nvSpPr>
        <p:spPr>
          <a:xfrm>
            <a:off x="989621" y="17526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c 27"/>
          <p:cNvSpPr/>
          <p:nvPr/>
        </p:nvSpPr>
        <p:spPr>
          <a:xfrm>
            <a:off x="985139" y="2221991"/>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flipV="1">
            <a:off x="985139" y="2221991"/>
            <a:ext cx="2150302"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1635322" y="3057271"/>
                <a:ext cx="861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1635322" y="3057271"/>
                <a:ext cx="861261" cy="276999"/>
              </a:xfrm>
              <a:prstGeom prst="rect">
                <a:avLst/>
              </a:prstGeom>
              <a:blipFill rotWithShape="0">
                <a:blip r:embed="rId2" cstate="print"/>
                <a:stretch>
                  <a:fillRect l="-5634" r="-4930" b="-11111"/>
                </a:stretch>
              </a:blipFill>
            </p:spPr>
            <p:txBody>
              <a:bodyPr/>
              <a:lstStyle/>
              <a:p>
                <a:r>
                  <a:rPr lang="en-US">
                    <a:noFill/>
                  </a:rPr>
                  <a:t> </a:t>
                </a:r>
              </a:p>
            </p:txBody>
          </p:sp>
        </mc:Fallback>
      </mc:AlternateContent>
      <p:sp>
        <p:nvSpPr>
          <p:cNvPr id="65" name="TextBox 64"/>
          <p:cNvSpPr txBox="1"/>
          <p:nvPr/>
        </p:nvSpPr>
        <p:spPr>
          <a:xfrm>
            <a:off x="1029246" y="1829447"/>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429001" y="2590800"/>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c 44"/>
          <p:cNvSpPr/>
          <p:nvPr/>
        </p:nvSpPr>
        <p:spPr>
          <a:xfrm>
            <a:off x="3048001" y="3060191"/>
            <a:ext cx="288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flipV="1">
            <a:off x="3048001" y="3060191"/>
            <a:ext cx="288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p:cNvSpPr txBox="1"/>
              <p:nvPr/>
            </p:nvSpPr>
            <p:spPr>
              <a:xfrm>
                <a:off x="3823744" y="3904176"/>
                <a:ext cx="1432059"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𝑥</m:t>
                              </m:r>
                            </m:sub>
                          </m:sSub>
                        </m:den>
                      </m:f>
                      <m:r>
                        <a:rPr lang="en-US" b="0" i="1" smtClean="0">
                          <a:latin typeface="Cambria Math" panose="02040503050406030204" pitchFamily="18" charset="0"/>
                        </a:rPr>
                        <m:t>&gt;</m:t>
                      </m:r>
                      <m:r>
                        <a:rPr lang="en-US" i="1">
                          <a:latin typeface="Cambria Math" panose="02040503050406030204" pitchFamily="18" charset="0"/>
                        </a:rPr>
                        <m:t>2</m:t>
                      </m:r>
                      <m:r>
                        <a:rPr lang="en-US" i="1">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823744" y="3904176"/>
                <a:ext cx="1432059" cy="567207"/>
              </a:xfrm>
              <a:prstGeom prst="rect">
                <a:avLst/>
              </a:prstGeom>
              <a:blipFill rotWithShape="0">
                <a:blip r:embed="rId3" cstate="print"/>
                <a:stretch>
                  <a:fillRect/>
                </a:stretch>
              </a:blipFill>
            </p:spPr>
            <p:txBody>
              <a:bodyPr/>
              <a:lstStyle/>
              <a:p>
                <a:r>
                  <a:rPr lang="en-US">
                    <a:noFill/>
                  </a:rPr>
                  <a:t> </a:t>
                </a:r>
              </a:p>
            </p:txBody>
          </p:sp>
        </mc:Fallback>
      </mc:AlternateContent>
      <p:sp>
        <p:nvSpPr>
          <p:cNvPr id="58" name="TextBox 57"/>
          <p:cNvSpPr txBox="1"/>
          <p:nvPr/>
        </p:nvSpPr>
        <p:spPr>
          <a:xfrm>
            <a:off x="3468626" y="2667647"/>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TextBox 63"/>
              <p:cNvSpPr txBox="1"/>
              <p:nvPr/>
            </p:nvSpPr>
            <p:spPr>
              <a:xfrm>
                <a:off x="3828687" y="1965669"/>
                <a:ext cx="13853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𝑘</m:t>
                          </m:r>
                        </m:e>
                        <m:sup>
                          <m:r>
                            <a:rPr lang="en-US" i="1">
                              <a:solidFill>
                                <a:srgbClr val="FF0000"/>
                              </a:solidFill>
                              <a:latin typeface="Cambria Math" panose="02040503050406030204" pitchFamily="18" charset="0"/>
                              <a:ea typeface="Cambria Math" panose="02040503050406030204" pitchFamily="18" charset="0"/>
                            </a:rPr>
                            <m:t>2</m:t>
                          </m:r>
                        </m:sup>
                      </m:sSup>
                      <m:r>
                        <a:rPr lang="en-US" b="0" i="1" smtClean="0">
                          <a:solidFill>
                            <a:srgbClr val="FF0000"/>
                          </a:solidFill>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up>
                          <m:r>
                            <a:rPr lang="en-US" i="1">
                              <a:solidFill>
                                <a:srgbClr val="FF0000"/>
                              </a:solidFill>
                              <a:latin typeface="Cambria Math" panose="02040503050406030204" pitchFamily="18" charset="0"/>
                              <a:ea typeface="Cambria Math" panose="02040503050406030204" pitchFamily="18" charset="0"/>
                            </a:rPr>
                            <m:t>2</m:t>
                          </m:r>
                        </m:sup>
                      </m:sSubSup>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𝛽</m:t>
                          </m:r>
                        </m:e>
                        <m:sup>
                          <m:r>
                            <a:rPr lang="en-US" b="0" i="1" smtClean="0">
                              <a:solidFill>
                                <a:srgbClr val="FF0000"/>
                              </a:solidFill>
                              <a:latin typeface="Cambria Math" panose="02040503050406030204" pitchFamily="18" charset="0"/>
                              <a:ea typeface="Cambria Math" panose="02040503050406030204" pitchFamily="18" charset="0"/>
                            </a:rPr>
                            <m:t>2</m:t>
                          </m:r>
                        </m:sup>
                      </m:sSup>
                    </m:oMath>
                  </m:oMathPara>
                </a14:m>
                <a:endParaRPr lang="en-US"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828687" y="1965669"/>
                <a:ext cx="1385379" cy="276999"/>
              </a:xfrm>
              <a:prstGeom prst="rect">
                <a:avLst/>
              </a:prstGeom>
              <a:blipFill rotWithShape="0">
                <a:blip r:embed="rId4" cstate="print"/>
                <a:stretch>
                  <a:fillRect l="-3524" t="-2174" r="-132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5945853" y="1940606"/>
                <a:ext cx="1866507" cy="276999"/>
              </a:xfrm>
              <a:prstGeom prst="rect">
                <a:avLst/>
              </a:prstGeom>
              <a:noFill/>
            </p:spPr>
            <p:txBody>
              <a:bodyPr wrap="square" lIns="0" tIns="0" rIns="0" bIns="0" rtlCol="0">
                <a:spAutoFit/>
              </a:bodyPr>
              <a:lstStyle/>
              <a:p>
                <a14:m>
                  <m:oMath xmlns:m="http://schemas.openxmlformats.org/officeDocument/2006/math">
                    <m:r>
                      <a:rPr lang="en-US" i="1">
                        <a:solidFill>
                          <a:srgbClr val="FF0000"/>
                        </a:solidFill>
                        <a:latin typeface="Cambria Math" panose="02040503050406030204" pitchFamily="18" charset="0"/>
                        <a:ea typeface="Cambria Math" panose="02040503050406030204" pitchFamily="18" charset="0"/>
                      </a:rPr>
                      <m:t>𝑘</m:t>
                    </m:r>
                    <m:r>
                      <a:rPr lang="en-US" i="1">
                        <a:solidFill>
                          <a:srgbClr val="FF0000"/>
                        </a:solidFill>
                        <a:latin typeface="Cambria Math" panose="02040503050406030204" pitchFamily="18" charset="0"/>
                        <a:ea typeface="Cambria Math" panose="02040503050406030204" pitchFamily="18" charset="0"/>
                      </a:rPr>
                      <m:t>&gt;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𝑐</m:t>
                        </m:r>
                      </m:sub>
                    </m:sSub>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i="1">
                            <a:solidFill>
                              <a:srgbClr val="FF0000"/>
                            </a:solidFill>
                            <a:latin typeface="Cambria Math" panose="02040503050406030204" pitchFamily="18" charset="0"/>
                            <a:ea typeface="Cambria Math" panose="02040503050406030204" pitchFamily="18" charset="0"/>
                          </a:rPr>
                          <m:t>𝑥</m:t>
                        </m:r>
                      </m:sub>
                    </m:sSub>
                  </m:oMath>
                </a14:m>
                <a:r>
                  <a:rPr lang="en-US" altLang="zh-CN" i="1"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 </m:t>
                    </m:r>
                  </m:oMath>
                </a14:m>
                <a:r>
                  <a:rPr lang="en-US" altLang="zh-CN" dirty="0">
                    <a:solidFill>
                      <a:srgbClr val="FF0000"/>
                    </a:solidFill>
                    <a:latin typeface="Cambria Math" panose="02040503050406030204" pitchFamily="18" charset="0"/>
                    <a:ea typeface="Cambria Math" panose="02040503050406030204" pitchFamily="18" charset="0"/>
                  </a:rPr>
                  <a:t>𝜋/</a:t>
                </a:r>
                <a14:m>
                  <m:oMath xmlns:m="http://schemas.openxmlformats.org/officeDocument/2006/math">
                    <m:r>
                      <a:rPr lang="en-US" altLang="zh-CN" i="1">
                        <a:solidFill>
                          <a:srgbClr val="FF0000"/>
                        </a:solidFill>
                        <a:latin typeface="Cambria Math" panose="02040503050406030204" pitchFamily="18" charset="0"/>
                      </a:rPr>
                      <m:t>𝑎</m:t>
                    </m:r>
                  </m:oMath>
                </a14:m>
                <a:endParaRPr lang="en-US" altLang="zh-CN"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5945853" y="1940606"/>
                <a:ext cx="1866507" cy="276999"/>
              </a:xfrm>
              <a:prstGeom prst="rect">
                <a:avLst/>
              </a:prstGeom>
              <a:blipFill>
                <a:blip r:embed="rId5" cstate="print"/>
                <a:stretch>
                  <a:fillRect l="-4560" t="-30435" r="-1629" b="-47826"/>
                </a:stretch>
              </a:blipFill>
            </p:spPr>
            <p:txBody>
              <a:bodyPr/>
              <a:lstStyle/>
              <a:p>
                <a:r>
                  <a:rPr lang="zh-CN" altLang="en-US">
                    <a:noFill/>
                  </a:rPr>
                  <a:t> </a:t>
                </a:r>
              </a:p>
            </p:txBody>
          </p:sp>
        </mc:Fallback>
      </mc:AlternateContent>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rcRect l="50467" b="23341"/>
          <a:stretch>
            <a:fillRect/>
          </a:stretch>
        </p:blipFill>
        <p:spPr bwMode="auto">
          <a:xfrm>
            <a:off x="8193409" y="2564904"/>
            <a:ext cx="62706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rcRect r="50798" b="23341"/>
          <a:stretch>
            <a:fillRect/>
          </a:stretch>
        </p:blipFill>
        <p:spPr bwMode="auto">
          <a:xfrm>
            <a:off x="8196585" y="1782700"/>
            <a:ext cx="623887"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1" name="TextBox 70"/>
              <p:cNvSpPr txBox="1"/>
              <p:nvPr/>
            </p:nvSpPr>
            <p:spPr>
              <a:xfrm>
                <a:off x="5937170" y="2708920"/>
                <a:ext cx="146835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𝑘</m:t>
                      </m:r>
                      <m:r>
                        <a:rPr lang="en-US" b="0" i="1" smtClean="0">
                          <a:solidFill>
                            <a:srgbClr val="FF0000"/>
                          </a:solidFill>
                          <a:latin typeface="Cambria Math" panose="02040503050406030204" pitchFamily="18" charset="0"/>
                          <a:ea typeface="Cambria Math" panose="02040503050406030204" pitchFamily="18" charset="0"/>
                        </a:rPr>
                        <m:t>&lt;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𝑐</m:t>
                          </m:r>
                        </m:sub>
                      </m:sSub>
                      <m:r>
                        <a:rPr lang="en-US" i="1">
                          <a:solidFill>
                            <a:srgbClr val="FF0000"/>
                          </a:solidFill>
                          <a:latin typeface="Cambria Math" panose="02040503050406030204" pitchFamily="18" charset="0"/>
                          <a:ea typeface="Cambria Math" panose="02040503050406030204" pitchFamily="18" charset="0"/>
                        </a:rPr>
                        <m:t>=</m:t>
                      </m:r>
                      <m:r>
                        <m:rPr>
                          <m:nor/>
                        </m:rPr>
                        <a:rPr lang="en-US" altLang="zh-CN" dirty="0">
                          <a:solidFill>
                            <a:srgbClr val="FF0000"/>
                          </a:solidFill>
                          <a:latin typeface="Cambria Math" panose="02040503050406030204" pitchFamily="18" charset="0"/>
                          <a:ea typeface="Cambria Math" panose="02040503050406030204" pitchFamily="18" charset="0"/>
                        </a:rPr>
                        <m:t>𝜋</m:t>
                      </m:r>
                      <m:r>
                        <m:rPr>
                          <m:nor/>
                        </m:rPr>
                        <a:rPr lang="en-US" altLang="zh-CN" dirty="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rPr>
                        <m:t>𝑎</m:t>
                      </m:r>
                    </m:oMath>
                  </m:oMathPara>
                </a14:m>
                <a:endParaRPr lang="en-US" altLang="zh-CN" dirty="0">
                  <a:solidFill>
                    <a:srgbClr val="FF0000"/>
                  </a:solidFill>
                </a:endParaRPr>
              </a:p>
              <a:p>
                <a:r>
                  <a:rPr lang="en-US" altLang="zh-CN" i="1" dirty="0">
                    <a:solidFill>
                      <a:srgbClr val="FF0000"/>
                    </a:solidFill>
                    <a:latin typeface="Cambria Math" panose="02040503050406030204" pitchFamily="18" charset="0"/>
                    <a:ea typeface="Cambria Math" panose="02040503050406030204" pitchFamily="18" charset="0"/>
                  </a:rPr>
                  <a:t> </a:t>
                </a:r>
                <a:r>
                  <a:rPr lang="el-GR" altLang="zh-CN" i="1" dirty="0">
                    <a:solidFill>
                      <a:srgbClr val="FF0000"/>
                    </a:solidFill>
                    <a:latin typeface="Cambria Math" panose="02040503050406030204" pitchFamily="18" charset="0"/>
                    <a:ea typeface="Cambria Math" panose="02040503050406030204" pitchFamily="18" charset="0"/>
                  </a:rPr>
                  <a:t>λ</a:t>
                </a:r>
                <a:r>
                  <a:rPr lang="en-US" altLang="zh-CN" i="1" dirty="0">
                    <a:solidFill>
                      <a:srgbClr val="FF0000"/>
                    </a:solidFill>
                    <a:latin typeface="Cambria Math" panose="02040503050406030204" pitchFamily="18" charset="0"/>
                    <a:ea typeface="Cambria Math" panose="02040503050406030204" pitchFamily="18" charset="0"/>
                  </a:rPr>
                  <a:t> </a:t>
                </a:r>
                <a:r>
                  <a:rPr lang="en-US" altLang="zh-CN" dirty="0">
                    <a:solidFill>
                      <a:srgbClr val="FF0000"/>
                    </a:solidFill>
                    <a:latin typeface="Cambria Math" panose="02040503050406030204" pitchFamily="18" charset="0"/>
                    <a:ea typeface="Cambria Math" panose="02040503050406030204" pitchFamily="18" charset="0"/>
                  </a:rPr>
                  <a:t>&gt; 2</a:t>
                </a:r>
                <a14:m>
                  <m:oMath xmlns:m="http://schemas.openxmlformats.org/officeDocument/2006/math">
                    <m:r>
                      <a:rPr lang="en-US" altLang="zh-CN" i="1">
                        <a:solidFill>
                          <a:srgbClr val="FF0000"/>
                        </a:solidFill>
                        <a:latin typeface="Cambria Math" panose="02040503050406030204" pitchFamily="18" charset="0"/>
                        <a:ea typeface="Cambria Math" panose="02040503050406030204" pitchFamily="18" charset="0"/>
                      </a:rPr>
                      <m:t>𝑎</m:t>
                    </m:r>
                  </m:oMath>
                </a14:m>
                <a:endParaRPr lang="en-US" altLang="zh-CN" i="1" dirty="0">
                  <a:solidFill>
                    <a:srgbClr val="FF0000"/>
                  </a:solidFill>
                  <a:latin typeface="Cambria Math" panose="02040503050406030204" pitchFamily="18" charset="0"/>
                  <a:ea typeface="Cambria Math" panose="02040503050406030204" pitchFamily="18"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5937170" y="2708920"/>
                <a:ext cx="1468351" cy="553998"/>
              </a:xfrm>
              <a:prstGeom prst="rect">
                <a:avLst/>
              </a:prstGeom>
              <a:blipFill>
                <a:blip r:embed="rId7" cstate="print"/>
                <a:stretch>
                  <a:fillRect l="-6639" t="-1099" b="-24176"/>
                </a:stretch>
              </a:blipFill>
            </p:spPr>
            <p:txBody>
              <a:bodyPr/>
              <a:lstStyle/>
              <a:p>
                <a:r>
                  <a:rPr lang="zh-CN" altLang="en-US">
                    <a:noFill/>
                  </a:rPr>
                  <a:t> </a:t>
                </a:r>
              </a:p>
            </p:txBody>
          </p:sp>
        </mc:Fallback>
      </mc:AlternateContent>
      <p:sp>
        <p:nvSpPr>
          <p:cNvPr id="72" name="TextBox 71"/>
          <p:cNvSpPr txBox="1"/>
          <p:nvPr/>
        </p:nvSpPr>
        <p:spPr>
          <a:xfrm>
            <a:off x="98946" y="2027968"/>
            <a:ext cx="800646" cy="461665"/>
          </a:xfrm>
          <a:prstGeom prst="rect">
            <a:avLst/>
          </a:prstGeom>
          <a:noFill/>
        </p:spPr>
        <p:txBody>
          <a:bodyPr wrap="square" rtlCol="0">
            <a:spAutoFit/>
          </a:bodyPr>
          <a:lstStyle/>
          <a:p>
            <a:pPr algn="ctr"/>
            <a:r>
              <a:rPr lang="en-US" sz="2400" dirty="0">
                <a:solidFill>
                  <a:srgbClr val="FF0000"/>
                </a:solidFill>
                <a:latin typeface="Times New Roman" panose="02020603050405020304" pitchFamily="18" charset="0"/>
                <a:cs typeface="Times New Roman" panose="02020603050405020304" pitchFamily="18" charset="0"/>
              </a:rPr>
              <a:t>TE</a:t>
            </a:r>
            <a:r>
              <a:rPr lang="en-US" sz="2400" baseline="-25000" dirty="0">
                <a:solidFill>
                  <a:srgbClr val="FF0000"/>
                </a:solidFill>
                <a:latin typeface="Times New Roman" panose="02020603050405020304" pitchFamily="18" charset="0"/>
                <a:cs typeface="Times New Roman" panose="02020603050405020304" pitchFamily="18" charset="0"/>
              </a:rPr>
              <a:t>10</a:t>
            </a:r>
          </a:p>
        </p:txBody>
      </p:sp>
      <p:sp>
        <p:nvSpPr>
          <p:cNvPr id="73" name="Rectangle 72"/>
          <p:cNvSpPr/>
          <p:nvPr/>
        </p:nvSpPr>
        <p:spPr>
          <a:xfrm>
            <a:off x="570426" y="4925569"/>
            <a:ext cx="2145820" cy="11936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Arc 73"/>
          <p:cNvSpPr/>
          <p:nvPr/>
        </p:nvSpPr>
        <p:spPr>
          <a:xfrm>
            <a:off x="922200" y="5394960"/>
            <a:ext cx="144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rot="10800000" flipV="1">
            <a:off x="922199" y="5394960"/>
            <a:ext cx="1440000" cy="146304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p:cNvSpPr txBox="1"/>
          <p:nvPr/>
        </p:nvSpPr>
        <p:spPr>
          <a:xfrm>
            <a:off x="610051" y="5002416"/>
            <a:ext cx="710236" cy="461665"/>
          </a:xfrm>
          <a:prstGeom prst="rect">
            <a:avLst/>
          </a:prstGeom>
          <a:noFill/>
        </p:spPr>
        <p:txBody>
          <a:bodyPr wrap="square" rtlCol="0">
            <a:spAutoFit/>
          </a:bodyPr>
          <a:lstStyle/>
          <a:p>
            <a:r>
              <a:rPr lang="en-US" sz="2400" i="1" dirty="0" err="1">
                <a:solidFill>
                  <a:srgbClr val="0070C0"/>
                </a:solidFill>
                <a:latin typeface="Times New Roman" panose="02020603050405020304" pitchFamily="18" charset="0"/>
                <a:cs typeface="Times New Roman" panose="02020603050405020304" pitchFamily="18" charset="0"/>
              </a:rPr>
              <a:t>E</a:t>
            </a:r>
            <a:r>
              <a:rPr lang="en-US" sz="2400" i="1" baseline="-25000" dirty="0" err="1">
                <a:solidFill>
                  <a:srgbClr val="0070C0"/>
                </a:solidFill>
                <a:latin typeface="Times New Roman" panose="02020603050405020304" pitchFamily="18" charset="0"/>
                <a:cs typeface="Times New Roman" panose="02020603050405020304" pitchFamily="18" charset="0"/>
              </a:rPr>
              <a:t>y</a:t>
            </a:r>
            <a:endParaRPr lang="en-US" sz="2400" i="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TextBox 77"/>
              <p:cNvSpPr txBox="1"/>
              <p:nvPr/>
            </p:nvSpPr>
            <p:spPr>
              <a:xfrm>
                <a:off x="1066800" y="4490721"/>
                <a:ext cx="1266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𝑘</m:t>
                      </m:r>
                      <m:r>
                        <a:rPr lang="en-US" i="1" smtClean="0">
                          <a:solidFill>
                            <a:srgbClr val="FF0000"/>
                          </a:solidFill>
                          <a:latin typeface="Cambria Math" panose="02040503050406030204" pitchFamily="18" charset="0"/>
                          <a:ea typeface="Cambria Math" panose="02040503050406030204" pitchFamily="18" charset="0"/>
                        </a:rPr>
                        <m:t>&gt;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𝑐</m:t>
                          </m:r>
                        </m:sub>
                      </m:sSub>
                      <m:r>
                        <a:rPr lang="en-US" b="0"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𝑘</m:t>
                          </m:r>
                        </m:e>
                        <m:sub>
                          <m:r>
                            <a:rPr lang="en-US" b="0" i="1" smtClean="0">
                              <a:solidFill>
                                <a:srgbClr val="FF0000"/>
                              </a:solidFill>
                              <a:latin typeface="Cambria Math" panose="02040503050406030204" pitchFamily="18" charset="0"/>
                              <a:ea typeface="Cambria Math" panose="02040503050406030204" pitchFamily="18" charset="0"/>
                            </a:rPr>
                            <m:t>𝑥</m:t>
                          </m:r>
                        </m:sub>
                      </m:sSub>
                    </m:oMath>
                  </m:oMathPara>
                </a14:m>
                <a:endParaRPr lang="en-US" dirty="0">
                  <a:solidFill>
                    <a:srgbClr val="FF0000"/>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066800" y="4490721"/>
                <a:ext cx="1266757" cy="276999"/>
              </a:xfrm>
              <a:prstGeom prst="rect">
                <a:avLst/>
              </a:prstGeom>
              <a:blipFill rotWithShape="0">
                <a:blip r:embed="rId8" cstate="print"/>
                <a:stretch>
                  <a:fillRect l="-3846" b="-11111"/>
                </a:stretch>
              </a:blipFill>
            </p:spPr>
            <p:txBody>
              <a:bodyPr/>
              <a:lstStyle/>
              <a:p>
                <a:r>
                  <a:rPr lang="en-US">
                    <a:noFill/>
                  </a:rPr>
                  <a:t> </a:t>
                </a:r>
              </a:p>
            </p:txBody>
          </p:sp>
        </mc:Fallback>
      </mc:AlternateContent>
      <p:sp>
        <p:nvSpPr>
          <p:cNvPr id="79" name="Multiply 78"/>
          <p:cNvSpPr/>
          <p:nvPr/>
        </p:nvSpPr>
        <p:spPr>
          <a:xfrm>
            <a:off x="1252728" y="5182459"/>
            <a:ext cx="804672" cy="804672"/>
          </a:xfrm>
          <a:prstGeom prst="mathMultiply">
            <a:avLst>
              <a:gd name="adj1" fmla="val 940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27998" y="5201905"/>
            <a:ext cx="5529085"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The transverse field distributions for a specific mode are fixed. Keeping increasing the frequency or </a:t>
            </a:r>
            <a:r>
              <a:rPr lang="en-US" sz="2000" i="1" dirty="0">
                <a:solidFill>
                  <a:srgbClr val="FF0000"/>
                </a:solidFill>
                <a:latin typeface="Times New Roman" panose="02020603050405020304" pitchFamily="18" charset="0"/>
                <a:cs typeface="Times New Roman" panose="02020603050405020304" pitchFamily="18" charset="0"/>
              </a:rPr>
              <a:t>k</a:t>
            </a:r>
            <a:r>
              <a:rPr lang="en-US" sz="2000" dirty="0">
                <a:solidFill>
                  <a:srgbClr val="FF0000"/>
                </a:solidFill>
                <a:latin typeface="Times New Roman" panose="02020603050405020304" pitchFamily="18" charset="0"/>
                <a:cs typeface="Times New Roman" panose="02020603050405020304" pitchFamily="18" charset="0"/>
              </a:rPr>
              <a:t> only increases </a:t>
            </a:r>
            <a:r>
              <a:rPr lang="el-GR" sz="2000" i="1" dirty="0">
                <a:solidFill>
                  <a:srgbClr val="FF0000"/>
                </a:solidFill>
                <a:latin typeface="Times New Roman" panose="02020603050405020304" pitchFamily="18" charset="0"/>
                <a:cs typeface="Times New Roman" panose="02020603050405020304" pitchFamily="18" charset="0"/>
              </a:rPr>
              <a:t>β</a:t>
            </a:r>
            <a:r>
              <a:rPr lang="en-US" sz="2000" dirty="0">
                <a:solidFill>
                  <a:srgbClr val="FF0000"/>
                </a:solidFill>
                <a:latin typeface="Times New Roman" panose="02020603050405020304" pitchFamily="18" charset="0"/>
                <a:cs typeface="Times New Roman" panose="02020603050405020304" pitchFamily="18" charset="0"/>
              </a:rPr>
              <a:t>. Filling a material with </a:t>
            </a:r>
            <a:r>
              <a:rPr lang="el-GR" sz="2000" i="1" dirty="0">
                <a:solidFill>
                  <a:srgbClr val="FF0000"/>
                </a:solidFill>
                <a:latin typeface="Times New Roman" panose="02020603050405020304" pitchFamily="18" charset="0"/>
                <a:cs typeface="Times New Roman" panose="02020603050405020304" pitchFamily="18" charset="0"/>
              </a:rPr>
              <a:t>ε</a:t>
            </a:r>
            <a:r>
              <a:rPr lang="en-US" sz="2000" i="1" baseline="-25000" dirty="0">
                <a:solidFill>
                  <a:srgbClr val="FF0000"/>
                </a:solidFill>
                <a:latin typeface="Times New Roman" panose="02020603050405020304" pitchFamily="18" charset="0"/>
                <a:cs typeface="Times New Roman" panose="02020603050405020304" pitchFamily="18" charset="0"/>
              </a:rPr>
              <a:t>r</a:t>
            </a:r>
            <a:r>
              <a:rPr lang="en-US" sz="2000" dirty="0">
                <a:solidFill>
                  <a:srgbClr val="FF0000"/>
                </a:solidFill>
                <a:latin typeface="Times New Roman" panose="02020603050405020304" pitchFamily="18" charset="0"/>
                <a:cs typeface="Times New Roman" panose="02020603050405020304" pitchFamily="18" charset="0"/>
              </a:rPr>
              <a:t> has the same effect</a:t>
            </a:r>
          </a:p>
        </p:txBody>
      </p:sp>
      <p:sp>
        <p:nvSpPr>
          <p:cNvPr id="80" name="TextBox 79"/>
          <p:cNvSpPr txBox="1"/>
          <p:nvPr/>
        </p:nvSpPr>
        <p:spPr>
          <a:xfrm>
            <a:off x="6074935" y="3617729"/>
            <a:ext cx="2844402" cy="1323439"/>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The transverse waveguide dimension is not big enough to support the sin or cos field distributions</a:t>
            </a:r>
          </a:p>
        </p:txBody>
      </p:sp>
      <p:sp>
        <p:nvSpPr>
          <p:cNvPr id="4" name="灯片编号占位符 3">
            <a:extLst>
              <a:ext uri="{FF2B5EF4-FFF2-40B4-BE49-F238E27FC236}">
                <a16:creationId xmlns:a16="http://schemas.microsoft.com/office/drawing/2014/main" id="{36E45AB1-E4B5-4985-8118-610EB849060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74</a:t>
            </a:fld>
            <a:endParaRPr lang="en-US"/>
          </a:p>
        </p:txBody>
      </p:sp>
    </p:spTree>
    <p:extLst>
      <p:ext uri="{BB962C8B-B14F-4D97-AF65-F5344CB8AC3E}">
        <p14:creationId xmlns:p14="http://schemas.microsoft.com/office/powerpoint/2010/main" val="30853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fill="hold"/>
                                        <p:tgtEl>
                                          <p:spTgt spid="69"/>
                                        </p:tgtEl>
                                        <p:attrNameLst>
                                          <p:attrName>ppt_x</p:attrName>
                                        </p:attrNameLst>
                                      </p:cBhvr>
                                      <p:tavLst>
                                        <p:tav tm="0">
                                          <p:val>
                                            <p:strVal val="#ppt_x"/>
                                          </p:val>
                                        </p:tav>
                                        <p:tav tm="100000">
                                          <p:val>
                                            <p:strVal val="#ppt_x"/>
                                          </p:val>
                                        </p:tav>
                                      </p:tavLst>
                                    </p:anim>
                                    <p:anim calcmode="lin" valueType="num">
                                      <p:cBhvr additive="base">
                                        <p:cTn id="22" dur="500" fill="hold"/>
                                        <p:tgtEl>
                                          <p:spTgt spid="6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ppt_x"/>
                                          </p:val>
                                        </p:tav>
                                        <p:tav tm="100000">
                                          <p:val>
                                            <p:strVal val="#ppt_x"/>
                                          </p:val>
                                        </p:tav>
                                      </p:tavLst>
                                    </p:anim>
                                    <p:anim calcmode="lin" valueType="num">
                                      <p:cBhvr additive="base">
                                        <p:cTn id="2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ppt_x"/>
                                          </p:val>
                                        </p:tav>
                                        <p:tav tm="100000">
                                          <p:val>
                                            <p:strVal val="#ppt_x"/>
                                          </p:val>
                                        </p:tav>
                                      </p:tavLst>
                                    </p:anim>
                                    <p:anim calcmode="lin" valueType="num">
                                      <p:cBhvr additive="base">
                                        <p:cTn id="40" dur="500" fill="hold"/>
                                        <p:tgtEl>
                                          <p:spTgt spid="5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additive="base">
                                        <p:cTn id="53" dur="500" fill="hold"/>
                                        <p:tgtEl>
                                          <p:spTgt spid="80"/>
                                        </p:tgtEl>
                                        <p:attrNameLst>
                                          <p:attrName>ppt_x</p:attrName>
                                        </p:attrNameLst>
                                      </p:cBhvr>
                                      <p:tavLst>
                                        <p:tav tm="0">
                                          <p:val>
                                            <p:strVal val="#ppt_x"/>
                                          </p:val>
                                        </p:tav>
                                        <p:tav tm="100000">
                                          <p:val>
                                            <p:strVal val="#ppt_x"/>
                                          </p:val>
                                        </p:tav>
                                      </p:tavLst>
                                    </p:anim>
                                    <p:anim calcmode="lin" valueType="num">
                                      <p:cBhvr additive="base">
                                        <p:cTn id="5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500" fill="hold"/>
                                        <p:tgtEl>
                                          <p:spTgt spid="73"/>
                                        </p:tgtEl>
                                        <p:attrNameLst>
                                          <p:attrName>ppt_x</p:attrName>
                                        </p:attrNameLst>
                                      </p:cBhvr>
                                      <p:tavLst>
                                        <p:tav tm="0">
                                          <p:val>
                                            <p:strVal val="#ppt_x"/>
                                          </p:val>
                                        </p:tav>
                                        <p:tav tm="100000">
                                          <p:val>
                                            <p:strVal val="#ppt_x"/>
                                          </p:val>
                                        </p:tav>
                                      </p:tavLst>
                                    </p:anim>
                                    <p:anim calcmode="lin" valueType="num">
                                      <p:cBhvr additive="base">
                                        <p:cTn id="60" dur="500" fill="hold"/>
                                        <p:tgtEl>
                                          <p:spTgt spid="7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ppt_x"/>
                                          </p:val>
                                        </p:tav>
                                        <p:tav tm="100000">
                                          <p:val>
                                            <p:strVal val="#ppt_x"/>
                                          </p:val>
                                        </p:tav>
                                      </p:tavLst>
                                    </p:anim>
                                    <p:anim calcmode="lin" valueType="num">
                                      <p:cBhvr additive="base">
                                        <p:cTn id="64" dur="500" fill="hold"/>
                                        <p:tgtEl>
                                          <p:spTgt spid="7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500" fill="hold"/>
                                        <p:tgtEl>
                                          <p:spTgt spid="75"/>
                                        </p:tgtEl>
                                        <p:attrNameLst>
                                          <p:attrName>ppt_x</p:attrName>
                                        </p:attrNameLst>
                                      </p:cBhvr>
                                      <p:tavLst>
                                        <p:tav tm="0">
                                          <p:val>
                                            <p:strVal val="#ppt_x"/>
                                          </p:val>
                                        </p:tav>
                                        <p:tav tm="100000">
                                          <p:val>
                                            <p:strVal val="#ppt_x"/>
                                          </p:val>
                                        </p:tav>
                                      </p:tavLst>
                                    </p:anim>
                                    <p:anim calcmode="lin" valueType="num">
                                      <p:cBhvr additive="base">
                                        <p:cTn id="68" dur="500" fill="hold"/>
                                        <p:tgtEl>
                                          <p:spTgt spid="7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 calcmode="lin" valueType="num">
                                      <p:cBhvr additive="base">
                                        <p:cTn id="71" dur="500" fill="hold"/>
                                        <p:tgtEl>
                                          <p:spTgt spid="77"/>
                                        </p:tgtEl>
                                        <p:attrNameLst>
                                          <p:attrName>ppt_x</p:attrName>
                                        </p:attrNameLst>
                                      </p:cBhvr>
                                      <p:tavLst>
                                        <p:tav tm="0">
                                          <p:val>
                                            <p:strVal val="#ppt_x"/>
                                          </p:val>
                                        </p:tav>
                                        <p:tav tm="100000">
                                          <p:val>
                                            <p:strVal val="#ppt_x"/>
                                          </p:val>
                                        </p:tav>
                                      </p:tavLst>
                                    </p:anim>
                                    <p:anim calcmode="lin" valueType="num">
                                      <p:cBhvr additive="base">
                                        <p:cTn id="72" dur="500" fill="hold"/>
                                        <p:tgtEl>
                                          <p:spTgt spid="7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 calcmode="lin" valueType="num">
                                      <p:cBhvr additive="base">
                                        <p:cTn id="75" dur="500" fill="hold"/>
                                        <p:tgtEl>
                                          <p:spTgt spid="78"/>
                                        </p:tgtEl>
                                        <p:attrNameLst>
                                          <p:attrName>ppt_x</p:attrName>
                                        </p:attrNameLst>
                                      </p:cBhvr>
                                      <p:tavLst>
                                        <p:tav tm="0">
                                          <p:val>
                                            <p:strVal val="#ppt_x"/>
                                          </p:val>
                                        </p:tav>
                                        <p:tav tm="100000">
                                          <p:val>
                                            <p:strVal val="#ppt_x"/>
                                          </p:val>
                                        </p:tav>
                                      </p:tavLst>
                                    </p:anim>
                                    <p:anim calcmode="lin" valueType="num">
                                      <p:cBhvr additive="base">
                                        <p:cTn id="7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9"/>
                                        </p:tgtEl>
                                        <p:attrNameLst>
                                          <p:attrName>style.visibility</p:attrName>
                                        </p:attrNameLst>
                                      </p:cBhvr>
                                      <p:to>
                                        <p:strVal val="visible"/>
                                      </p:to>
                                    </p:set>
                                    <p:anim calcmode="lin" valueType="num">
                                      <p:cBhvr additive="base">
                                        <p:cTn id="81" dur="500" fill="hold"/>
                                        <p:tgtEl>
                                          <p:spTgt spid="79"/>
                                        </p:tgtEl>
                                        <p:attrNameLst>
                                          <p:attrName>ppt_x</p:attrName>
                                        </p:attrNameLst>
                                      </p:cBhvr>
                                      <p:tavLst>
                                        <p:tav tm="0">
                                          <p:val>
                                            <p:strVal val="#ppt_x"/>
                                          </p:val>
                                        </p:tav>
                                        <p:tav tm="100000">
                                          <p:val>
                                            <p:strVal val="#ppt_x"/>
                                          </p:val>
                                        </p:tav>
                                      </p:tavLst>
                                    </p:anim>
                                    <p:anim calcmode="lin" valueType="num">
                                      <p:cBhvr additive="base">
                                        <p:cTn id="8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3" grpId="0" animBg="1"/>
      <p:bldP spid="55" grpId="0" animBg="1"/>
      <p:bldP spid="58" grpId="0"/>
      <p:bldP spid="64" grpId="0" animBg="1"/>
      <p:bldP spid="68" grpId="0" animBg="1"/>
      <p:bldP spid="71" grpId="0" animBg="1"/>
      <p:bldP spid="73" grpId="0" animBg="1"/>
      <p:bldP spid="74" grpId="0" animBg="1"/>
      <p:bldP spid="75" grpId="0" animBg="1"/>
      <p:bldP spid="77" grpId="0"/>
      <p:bldP spid="78" grpId="0" animBg="1"/>
      <p:bldP spid="79" grpId="0" animBg="1"/>
      <p:bldP spid="3" grpId="0"/>
      <p:bldP spid="8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Field Lines of Different Modes</a:t>
            </a:r>
          </a:p>
        </p:txBody>
      </p:sp>
      <p:pic>
        <p:nvPicPr>
          <p:cNvPr id="8" name="Picture 7"/>
          <p:cNvPicPr>
            <a:picLocks noChangeAspect="1"/>
          </p:cNvPicPr>
          <p:nvPr/>
        </p:nvPicPr>
        <p:blipFill>
          <a:blip r:embed="rId2" cstate="print"/>
          <a:stretch>
            <a:fillRect/>
          </a:stretch>
        </p:blipFill>
        <p:spPr>
          <a:xfrm>
            <a:off x="838200" y="1600200"/>
            <a:ext cx="7599489" cy="4723254"/>
          </a:xfrm>
          <a:prstGeom prst="rect">
            <a:avLst/>
          </a:prstGeom>
        </p:spPr>
      </p:pic>
      <p:pic>
        <p:nvPicPr>
          <p:cNvPr id="9" name="Picture 8"/>
          <p:cNvPicPr>
            <a:picLocks noChangeAspect="1"/>
          </p:cNvPicPr>
          <p:nvPr/>
        </p:nvPicPr>
        <p:blipFill>
          <a:blip r:embed="rId3" cstate="print"/>
          <a:stretch>
            <a:fillRect/>
          </a:stretch>
        </p:blipFill>
        <p:spPr>
          <a:xfrm>
            <a:off x="7848600" y="6400800"/>
            <a:ext cx="1035000" cy="362134"/>
          </a:xfrm>
          <a:prstGeom prst="rect">
            <a:avLst/>
          </a:prstGeom>
        </p:spPr>
      </p:pic>
      <p:sp>
        <p:nvSpPr>
          <p:cNvPr id="3" name="灯片编号占位符 2">
            <a:extLst>
              <a:ext uri="{FF2B5EF4-FFF2-40B4-BE49-F238E27FC236}">
                <a16:creationId xmlns:a16="http://schemas.microsoft.com/office/drawing/2014/main" id="{CBF4FE3B-AA7E-4117-AD46-4019F87AF3D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75</a:t>
            </a:fld>
            <a:endParaRPr lang="en-US"/>
          </a:p>
        </p:txBody>
      </p:sp>
    </p:spTree>
    <p:extLst>
      <p:ext uri="{BB962C8B-B14F-4D97-AF65-F5344CB8AC3E}">
        <p14:creationId xmlns:p14="http://schemas.microsoft.com/office/powerpoint/2010/main" val="2067766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cstate="print"/>
          <a:stretch>
            <a:fillRect/>
          </a:stretch>
        </p:blipFill>
        <p:spPr>
          <a:xfrm>
            <a:off x="762000" y="1558666"/>
            <a:ext cx="7684876" cy="4765934"/>
          </a:xfrm>
          <a:prstGeom prst="rect">
            <a:avLst/>
          </a:prstGeom>
        </p:spPr>
      </p:pic>
      <p:pic>
        <p:nvPicPr>
          <p:cNvPr id="5" name="Picture 4"/>
          <p:cNvPicPr>
            <a:picLocks noChangeAspect="1"/>
          </p:cNvPicPr>
          <p:nvPr/>
        </p:nvPicPr>
        <p:blipFill>
          <a:blip r:embed="rId3" cstate="print"/>
          <a:stretch>
            <a:fillRect/>
          </a:stretch>
        </p:blipFill>
        <p:spPr>
          <a:xfrm>
            <a:off x="7699672" y="6438741"/>
            <a:ext cx="1035000" cy="362134"/>
          </a:xfrm>
          <a:prstGeom prst="rect">
            <a:avLst/>
          </a:prstGeom>
        </p:spPr>
      </p:pic>
      <p:sp>
        <p:nvSpPr>
          <p:cNvPr id="3" name="灯片编号占位符 2">
            <a:extLst>
              <a:ext uri="{FF2B5EF4-FFF2-40B4-BE49-F238E27FC236}">
                <a16:creationId xmlns:a16="http://schemas.microsoft.com/office/drawing/2014/main" id="{D832ADB5-2491-47AB-91BB-5BCCFAA370D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76</a:t>
            </a:fld>
            <a:endParaRPr lang="en-US"/>
          </a:p>
        </p:txBody>
      </p:sp>
    </p:spTree>
    <p:extLst>
      <p:ext uri="{BB962C8B-B14F-4D97-AF65-F5344CB8AC3E}">
        <p14:creationId xmlns:p14="http://schemas.microsoft.com/office/powerpoint/2010/main" val="2858449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sz="quarter" idx="1"/>
          </p:nvPr>
        </p:nvPicPr>
        <p:blipFill>
          <a:blip r:embed="rId2" cstate="print"/>
          <a:srcRect/>
          <a:stretch>
            <a:fillRect/>
          </a:stretch>
        </p:blipFill>
        <p:spPr bwMode="auto">
          <a:xfrm>
            <a:off x="1790700" y="0"/>
            <a:ext cx="5562600" cy="3809325"/>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866777" y="3962400"/>
            <a:ext cx="5410447" cy="289560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CBDE09DC-1720-476B-BEB7-A0F69048B15B}"/>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sz="quarter" idx="1"/>
          </p:nvPr>
        </p:nvPicPr>
        <p:blipFill>
          <a:blip r:embed="rId2" cstate="print"/>
          <a:srcRect/>
          <a:stretch>
            <a:fillRect/>
          </a:stretch>
        </p:blipFill>
        <p:spPr bwMode="auto">
          <a:xfrm>
            <a:off x="-12525" y="0"/>
            <a:ext cx="4508325" cy="3129984"/>
          </a:xfrm>
          <a:prstGeom prst="rect">
            <a:avLst/>
          </a:prstGeom>
          <a:noFill/>
          <a:ln w="9525">
            <a:noFill/>
            <a:miter lim="800000"/>
            <a:headEnd/>
            <a:tailEnd/>
          </a:ln>
        </p:spPr>
      </p:pic>
      <p:sp>
        <p:nvSpPr>
          <p:cNvPr id="7" name="TextBox 6"/>
          <p:cNvSpPr txBox="1"/>
          <p:nvPr/>
        </p:nvSpPr>
        <p:spPr>
          <a:xfrm>
            <a:off x="2590800" y="0"/>
            <a:ext cx="728272" cy="369332"/>
          </a:xfrm>
          <a:prstGeom prst="rect">
            <a:avLst/>
          </a:prstGeom>
          <a:noFill/>
        </p:spPr>
        <p:txBody>
          <a:bodyPr wrap="none" rtlCol="0">
            <a:spAutoFit/>
          </a:bodyPr>
          <a:lstStyle/>
          <a:p>
            <a:r>
              <a:rPr lang="en-US" dirty="0"/>
              <a:t>(cont.)</a:t>
            </a:r>
          </a:p>
        </p:txBody>
      </p:sp>
      <p:pic>
        <p:nvPicPr>
          <p:cNvPr id="47107" name="Picture 3"/>
          <p:cNvPicPr>
            <a:picLocks noChangeAspect="1" noChangeArrowheads="1"/>
          </p:cNvPicPr>
          <p:nvPr/>
        </p:nvPicPr>
        <p:blipFill>
          <a:blip r:embed="rId3" cstate="print"/>
          <a:srcRect/>
          <a:stretch>
            <a:fillRect/>
          </a:stretch>
        </p:blipFill>
        <p:spPr bwMode="auto">
          <a:xfrm>
            <a:off x="1" y="381000"/>
            <a:ext cx="5867399" cy="6495778"/>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C250EF45-05FB-4D67-9B5E-DE6EC3533D4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a:stretch>
            <a:fillRect/>
          </a:stretch>
        </p:blipFill>
        <p:spPr bwMode="auto">
          <a:xfrm>
            <a:off x="0" y="0"/>
            <a:ext cx="4508325" cy="3129984"/>
          </a:xfrm>
          <a:prstGeom prst="rect">
            <a:avLst/>
          </a:prstGeom>
          <a:noFill/>
          <a:ln w="9525">
            <a:noFill/>
            <a:miter lim="800000"/>
            <a:headEnd/>
            <a:tailEnd/>
          </a:ln>
        </p:spPr>
      </p:pic>
      <p:sp>
        <p:nvSpPr>
          <p:cNvPr id="8" name="TextBox 7"/>
          <p:cNvSpPr txBox="1"/>
          <p:nvPr/>
        </p:nvSpPr>
        <p:spPr>
          <a:xfrm>
            <a:off x="2514600" y="0"/>
            <a:ext cx="728272" cy="369332"/>
          </a:xfrm>
          <a:prstGeom prst="rect">
            <a:avLst/>
          </a:prstGeom>
          <a:noFill/>
        </p:spPr>
        <p:txBody>
          <a:bodyPr wrap="none" rtlCol="0">
            <a:spAutoFit/>
          </a:bodyPr>
          <a:lstStyle/>
          <a:p>
            <a:r>
              <a:rPr lang="en-US" dirty="0"/>
              <a:t>(cont.)</a:t>
            </a:r>
          </a:p>
        </p:txBody>
      </p:sp>
      <p:pic>
        <p:nvPicPr>
          <p:cNvPr id="48130" name="Picture 2"/>
          <p:cNvPicPr>
            <a:picLocks noChangeAspect="1" noChangeArrowheads="1"/>
          </p:cNvPicPr>
          <p:nvPr/>
        </p:nvPicPr>
        <p:blipFill>
          <a:blip r:embed="rId3" cstate="print"/>
          <a:srcRect/>
          <a:stretch>
            <a:fillRect/>
          </a:stretch>
        </p:blipFill>
        <p:spPr bwMode="auto">
          <a:xfrm>
            <a:off x="1" y="457200"/>
            <a:ext cx="5486400" cy="1238596"/>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0" y="1767031"/>
            <a:ext cx="5562600" cy="487326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8EF3186F-2D17-421B-BF66-601A9CFAE594}"/>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153400" cy="990600"/>
          </a:xfrm>
        </p:spPr>
        <p:txBody>
          <a:bodyPr>
            <a:normAutofit fontScale="90000"/>
          </a:bodyPr>
          <a:lstStyle/>
          <a:p>
            <a:r>
              <a:rPr lang="en-US" dirty="0"/>
              <a:t>Reflection and Transmission Coefficients</a:t>
            </a:r>
          </a:p>
        </p:txBody>
      </p:sp>
      <p:pic>
        <p:nvPicPr>
          <p:cNvPr id="9218" name="Picture 2"/>
          <p:cNvPicPr>
            <a:picLocks noChangeAspect="1" noChangeArrowheads="1"/>
          </p:cNvPicPr>
          <p:nvPr/>
        </p:nvPicPr>
        <p:blipFill>
          <a:blip r:embed="rId7" cstate="print"/>
          <a:srcRect/>
          <a:stretch>
            <a:fillRect/>
          </a:stretch>
        </p:blipFill>
        <p:spPr bwMode="auto">
          <a:xfrm>
            <a:off x="251520" y="1609108"/>
            <a:ext cx="5191125" cy="1857375"/>
          </a:xfrm>
          <a:prstGeom prst="rect">
            <a:avLst/>
          </a:prstGeom>
          <a:noFill/>
          <a:ln w="9525">
            <a:noFill/>
            <a:miter lim="800000"/>
            <a:headEnd/>
            <a:tailEnd/>
          </a:ln>
        </p:spPr>
      </p:pic>
      <p:pic>
        <p:nvPicPr>
          <p:cNvPr id="9219" name="Picture 3"/>
          <p:cNvPicPr>
            <a:picLocks noGrp="1" noChangeAspect="1" noChangeArrowheads="1"/>
          </p:cNvPicPr>
          <p:nvPr>
            <p:ph sz="quarter" idx="1"/>
          </p:nvPr>
        </p:nvPicPr>
        <p:blipFill>
          <a:blip r:embed="rId8" cstate="print"/>
          <a:srcRect/>
          <a:stretch>
            <a:fillRect/>
          </a:stretch>
        </p:blipFill>
        <p:spPr bwMode="auto">
          <a:xfrm>
            <a:off x="358016" y="4329904"/>
            <a:ext cx="4980384" cy="505362"/>
          </a:xfrm>
          <a:prstGeom prst="rect">
            <a:avLst/>
          </a:prstGeom>
          <a:noFill/>
          <a:ln w="9525">
            <a:noFill/>
            <a:miter lim="800000"/>
            <a:headEnd/>
            <a:tailEnd/>
          </a:ln>
        </p:spPr>
      </p:pic>
      <p:sp>
        <p:nvSpPr>
          <p:cNvPr id="3" name="TextBox 2"/>
          <p:cNvSpPr txBox="1"/>
          <p:nvPr/>
        </p:nvSpPr>
        <p:spPr>
          <a:xfrm>
            <a:off x="350768" y="4793883"/>
            <a:ext cx="8467344" cy="400110"/>
          </a:xfrm>
          <a:prstGeom prst="rect">
            <a:avLst/>
          </a:prstGeom>
          <a:noFill/>
        </p:spPr>
        <p:txBody>
          <a:bodyPr wrap="square" rtlCol="0">
            <a:spAutoFit/>
          </a:bodyPr>
          <a:lstStyle/>
          <a:p>
            <a:r>
              <a:rPr lang="en-US" sz="2000" dirty="0">
                <a:solidFill>
                  <a:srgbClr val="C00000"/>
                </a:solidFill>
                <a:latin typeface="Gill Sans MT" panose="020B0502020104020203" pitchFamily="34" charset="0"/>
              </a:rPr>
              <a:t>Reflection is caused by </a:t>
            </a:r>
            <a:r>
              <a:rPr lang="en-US" sz="2000" b="1" i="1" dirty="0">
                <a:solidFill>
                  <a:srgbClr val="C00000"/>
                </a:solidFill>
                <a:latin typeface="Gill Sans MT" panose="020B0502020104020203" pitchFamily="34" charset="0"/>
              </a:rPr>
              <a:t>impedance mismatch</a:t>
            </a:r>
            <a:r>
              <a:rPr lang="en-US" sz="2000" dirty="0">
                <a:solidFill>
                  <a:srgbClr val="C00000"/>
                </a:solidFill>
                <a:latin typeface="Gill Sans MT" panose="020B0502020104020203" pitchFamily="34" charset="0"/>
              </a:rPr>
              <a:t> between the two media</a:t>
            </a:r>
          </a:p>
        </p:txBody>
      </p:sp>
      <mc:AlternateContent xmlns:mc="http://schemas.openxmlformats.org/markup-compatibility/2006" xmlns:a14="http://schemas.microsoft.com/office/drawing/2010/main">
        <mc:Choice Requires="a14">
          <p:sp>
            <p:nvSpPr>
              <p:cNvPr id="8" name="TextBox 7"/>
              <p:cNvSpPr txBox="1"/>
              <p:nvPr/>
            </p:nvSpPr>
            <p:spPr>
              <a:xfrm>
                <a:off x="251520" y="3464123"/>
                <a:ext cx="2743200"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oMath>
                    <m:oMath xmlns:m="http://schemas.openxmlformats.org/officeDocument/2006/math">
                      <m:sSub>
                        <m:sSubPr>
                          <m:ctrl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l-GR"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𝜂</m:t>
                          </m:r>
                        </m:e>
                        <m:sub>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l-GR"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Γ</m:t>
                      </m:r>
                      <m:r>
                        <a:rPr lang="en-US" sz="24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51520" y="3464123"/>
                <a:ext cx="2743200" cy="830997"/>
              </a:xfrm>
              <a:prstGeom prst="rect">
                <a:avLst/>
              </a:prstGeom>
              <a:blipFill>
                <a:blip r:embed="rId9"/>
                <a:stretch>
                  <a:fillRect b="-5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359464" y="4351752"/>
                <a:ext cx="151335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0&lt;</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𝜏</m:t>
                      </m:r>
                      <m:r>
                        <a:rPr lang="en-US" sz="24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&lt;2</m:t>
                      </m:r>
                    </m:oMath>
                  </m:oMathPara>
                </a14:m>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359464" y="4351752"/>
                <a:ext cx="1513350" cy="461665"/>
              </a:xfrm>
              <a:prstGeom prst="rect">
                <a:avLst/>
              </a:prstGeom>
              <a:blipFill>
                <a:blip r:embed="rId10"/>
                <a:stretch>
                  <a:fillRect l="-201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9334AF3-A0A9-4DB0-983D-A42A4C31F35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a:t>
            </a:fld>
            <a:endParaRPr lang="en-US"/>
          </a:p>
        </p:txBody>
      </p:sp>
      <p:sp>
        <p:nvSpPr>
          <p:cNvPr id="10" name="圆角矩形 9"/>
          <p:cNvSpPr/>
          <p:nvPr/>
        </p:nvSpPr>
        <p:spPr>
          <a:xfrm>
            <a:off x="381000" y="5239866"/>
            <a:ext cx="8504708" cy="1584176"/>
          </a:xfrm>
          <a:prstGeom prst="roundRect">
            <a:avLst>
              <a:gd name="adj" fmla="val 10373"/>
            </a:avLst>
          </a:prstGeom>
          <a:solidFill>
            <a:schemeClr val="accent6">
              <a:lumMod val="20000"/>
              <a:lumOff val="80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b="1" dirty="0" smtClean="0">
                <a:solidFill>
                  <a:schemeClr val="accent6">
                    <a:lumMod val="60000"/>
                    <a:lumOff val="40000"/>
                  </a:schemeClr>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Two special cases when wave propagates from Medium 1 toward Medium 2:  </a:t>
            </a:r>
            <a:endParaRPr lang="en-US" altLang="zh-CN" sz="1400" dirty="0" smtClean="0">
              <a:solidFill>
                <a:schemeClr val="tx1"/>
              </a:solidFill>
              <a:latin typeface="Gill Sans MT" panose="020B0502020104020203" pitchFamily="34" charset="0"/>
            </a:endParaRPr>
          </a:p>
          <a:p>
            <a:pPr marL="342900" indent="-342900" algn="just">
              <a:lnSpc>
                <a:spcPct val="150000"/>
              </a:lnSpc>
              <a:buAutoNum type="arabicPeriod"/>
            </a:pPr>
            <a:r>
              <a:rPr lang="en-US" altLang="zh-CN" sz="1400" b="1" i="1" dirty="0" smtClean="0">
                <a:solidFill>
                  <a:schemeClr val="tx1"/>
                </a:solidFill>
                <a:latin typeface="Gill Sans MT" panose="020B0502020104020203" pitchFamily="34" charset="0"/>
              </a:rPr>
              <a:t>η</a:t>
            </a:r>
            <a:r>
              <a:rPr lang="en-US" altLang="zh-CN" sz="1400" b="1" baseline="-25000" dirty="0" smtClean="0">
                <a:solidFill>
                  <a:schemeClr val="tx1"/>
                </a:solidFill>
                <a:latin typeface="Gill Sans MT" panose="020B0502020104020203" pitchFamily="34" charset="0"/>
              </a:rPr>
              <a:t>2</a:t>
            </a:r>
            <a:r>
              <a:rPr lang="en-US" altLang="zh-CN" sz="1400" b="1" dirty="0" smtClean="0">
                <a:solidFill>
                  <a:schemeClr val="tx1"/>
                </a:solidFill>
                <a:latin typeface="Gill Sans MT" panose="020B0502020104020203" pitchFamily="34" charset="0"/>
              </a:rPr>
              <a:t> is too small for wave to go into Medium 2, so |Γ|=1</a:t>
            </a:r>
          </a:p>
          <a:p>
            <a:pPr marL="342900" indent="-342900" algn="just">
              <a:lnSpc>
                <a:spcPct val="150000"/>
              </a:lnSpc>
              <a:buAutoNum type="arabicPeriod"/>
            </a:pPr>
            <a:r>
              <a:rPr lang="en-US" altLang="zh-CN" sz="1400" b="1" i="1" dirty="0">
                <a:solidFill>
                  <a:schemeClr val="tx1"/>
                </a:solidFill>
                <a:latin typeface="Gill Sans MT" panose="020B0502020104020203" pitchFamily="34" charset="0"/>
              </a:rPr>
              <a:t>η</a:t>
            </a:r>
            <a:r>
              <a:rPr lang="en-US" altLang="zh-CN" sz="1400" b="1" baseline="-25000" dirty="0">
                <a:solidFill>
                  <a:schemeClr val="tx1"/>
                </a:solidFill>
                <a:latin typeface="Gill Sans MT" panose="020B0502020104020203" pitchFamily="34" charset="0"/>
              </a:rPr>
              <a:t>2</a:t>
            </a:r>
            <a:r>
              <a:rPr lang="en-US" altLang="zh-CN" sz="1400" b="1" dirty="0">
                <a:solidFill>
                  <a:schemeClr val="tx1"/>
                </a:solidFill>
                <a:latin typeface="Gill Sans MT" panose="020B0502020104020203" pitchFamily="34" charset="0"/>
              </a:rPr>
              <a:t> is too </a:t>
            </a:r>
            <a:r>
              <a:rPr lang="en-US" altLang="zh-CN" sz="1400" b="1" dirty="0" smtClean="0">
                <a:solidFill>
                  <a:schemeClr val="tx1"/>
                </a:solidFill>
                <a:latin typeface="Gill Sans MT" panose="020B0502020104020203" pitchFamily="34" charset="0"/>
              </a:rPr>
              <a:t>huge for wave to go into </a:t>
            </a:r>
            <a:r>
              <a:rPr lang="en-US" altLang="zh-CN" sz="1400" b="1" dirty="0" err="1" smtClean="0">
                <a:solidFill>
                  <a:schemeClr val="tx1"/>
                </a:solidFill>
                <a:latin typeface="Gill Sans MT" panose="020B0502020104020203" pitchFamily="34" charset="0"/>
              </a:rPr>
              <a:t>Meduium</a:t>
            </a:r>
            <a:r>
              <a:rPr lang="en-US" altLang="zh-CN" sz="1400" b="1" dirty="0" smtClean="0">
                <a:solidFill>
                  <a:schemeClr val="tx1"/>
                </a:solidFill>
                <a:latin typeface="Gill Sans MT" panose="020B0502020104020203" pitchFamily="34" charset="0"/>
              </a:rPr>
              <a:t> 2, </a:t>
            </a:r>
            <a:r>
              <a:rPr lang="en-US" altLang="zh-CN" sz="1400" b="1" dirty="0">
                <a:solidFill>
                  <a:schemeClr val="tx1"/>
                </a:solidFill>
                <a:latin typeface="Gill Sans MT" panose="020B0502020104020203" pitchFamily="34" charset="0"/>
              </a:rPr>
              <a:t>so |Γ|=</a:t>
            </a:r>
            <a:r>
              <a:rPr lang="en-US" altLang="zh-CN" sz="1400" b="1" dirty="0" smtClean="0">
                <a:solidFill>
                  <a:schemeClr val="tx1"/>
                </a:solidFill>
                <a:latin typeface="Gill Sans MT" panose="020B0502020104020203" pitchFamily="34" charset="0"/>
              </a:rPr>
              <a:t>1 also.</a:t>
            </a:r>
          </a:p>
          <a:p>
            <a:pPr marL="342900" indent="-342900" algn="just">
              <a:lnSpc>
                <a:spcPct val="150000"/>
              </a:lnSpc>
              <a:buAutoNum type="arabicPeriod"/>
            </a:pPr>
            <a:r>
              <a:rPr lang="en-US" altLang="zh-CN" sz="1400" b="1" dirty="0" smtClean="0">
                <a:solidFill>
                  <a:schemeClr val="tx1"/>
                </a:solidFill>
                <a:latin typeface="Gill Sans MT" panose="020B0502020104020203" pitchFamily="34" charset="0"/>
              </a:rPr>
              <a:t>The difference is the reflection phase, where additional phase of 180°is added for</a:t>
            </a:r>
            <a:r>
              <a:rPr lang="en-US" altLang="zh-CN" sz="1400" b="1" i="1" dirty="0" smtClean="0">
                <a:solidFill>
                  <a:schemeClr val="tx1"/>
                </a:solidFill>
                <a:latin typeface="Gill Sans MT" panose="020B0502020104020203" pitchFamily="34" charset="0"/>
              </a:rPr>
              <a:t> </a:t>
            </a:r>
            <a:r>
              <a:rPr lang="en-US" altLang="zh-CN" sz="1400" b="1" dirty="0" smtClean="0">
                <a:solidFill>
                  <a:schemeClr val="tx1"/>
                </a:solidFill>
                <a:latin typeface="Gill Sans MT" panose="020B0502020104020203" pitchFamily="34" charset="0"/>
              </a:rPr>
              <a:t>small</a:t>
            </a:r>
            <a:r>
              <a:rPr lang="en-US" altLang="zh-CN" sz="1400" b="1" i="1" dirty="0" smtClean="0">
                <a:solidFill>
                  <a:schemeClr val="tx1"/>
                </a:solidFill>
                <a:latin typeface="Gill Sans MT" panose="020B0502020104020203" pitchFamily="34" charset="0"/>
              </a:rPr>
              <a:t> η</a:t>
            </a:r>
            <a:r>
              <a:rPr lang="en-US" altLang="zh-CN" sz="1400" b="1" baseline="-25000" dirty="0" smtClean="0">
                <a:solidFill>
                  <a:schemeClr val="tx1"/>
                </a:solidFill>
                <a:latin typeface="Gill Sans MT" panose="020B0502020104020203" pitchFamily="34" charset="0"/>
              </a:rPr>
              <a:t>2</a:t>
            </a:r>
          </a:p>
          <a:p>
            <a:pPr marL="342900" indent="-342900" algn="just">
              <a:lnSpc>
                <a:spcPct val="150000"/>
              </a:lnSpc>
              <a:buAutoNum type="arabicPeriod"/>
            </a:pPr>
            <a:r>
              <a:rPr lang="en-US" altLang="zh-CN" sz="1400" b="1" dirty="0" smtClean="0">
                <a:solidFill>
                  <a:schemeClr val="tx1"/>
                </a:solidFill>
                <a:latin typeface="Gill Sans MT" panose="020B0502020104020203" pitchFamily="34" charset="0"/>
              </a:rPr>
              <a:t>Be careful that the magnitude of reflective E-field goes up </a:t>
            </a:r>
            <a:r>
              <a:rPr lang="zh-CN" altLang="en-US" sz="1400" b="1" dirty="0" smtClean="0">
                <a:solidFill>
                  <a:schemeClr val="tx1"/>
                </a:solidFill>
                <a:latin typeface="Gill Sans MT" panose="020B0502020104020203" pitchFamily="34" charset="0"/>
              </a:rPr>
              <a:t>（</a:t>
            </a:r>
            <a:r>
              <a:rPr lang="en-US" altLang="zh-CN" sz="1400" b="1" dirty="0" smtClean="0">
                <a:solidFill>
                  <a:schemeClr val="tx1"/>
                </a:solidFill>
                <a:latin typeface="Gill Sans MT" panose="020B0502020104020203" pitchFamily="34" charset="0"/>
              </a:rPr>
              <a:t>see the next video</a:t>
            </a:r>
            <a:r>
              <a:rPr lang="zh-CN" altLang="en-US" sz="1400" b="1" dirty="0" smtClean="0">
                <a:solidFill>
                  <a:schemeClr val="tx1"/>
                </a:solidFill>
                <a:latin typeface="Gill Sans MT" panose="020B0502020104020203" pitchFamily="34" charset="0"/>
              </a:rPr>
              <a:t>）</a:t>
            </a:r>
            <a:endParaRPr lang="en-US" altLang="zh-CN" sz="1400" b="1" dirty="0" smtClean="0">
              <a:solidFill>
                <a:schemeClr val="tx1"/>
              </a:solidFill>
              <a:latin typeface="Gill Sans MT" panose="020B0502020104020203" pitchFamily="34" charset="0"/>
            </a:endParaRPr>
          </a:p>
        </p:txBody>
      </p:sp>
      <p:grpSp>
        <p:nvGrpSpPr>
          <p:cNvPr id="20" name="组合 19"/>
          <p:cNvGrpSpPr/>
          <p:nvPr/>
        </p:nvGrpSpPr>
        <p:grpSpPr>
          <a:xfrm>
            <a:off x="5593708" y="3080117"/>
            <a:ext cx="3575237" cy="1197499"/>
            <a:chOff x="5404139" y="3400992"/>
            <a:chExt cx="3498585" cy="1171825"/>
          </a:xfrm>
        </p:grpSpPr>
        <p:pic>
          <p:nvPicPr>
            <p:cNvPr id="5" name="wave reflection PMC">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547395" y="3493854"/>
              <a:ext cx="2031653" cy="1078963"/>
            </a:xfrm>
            <a:prstGeom prst="rect">
              <a:avLst/>
            </a:prstGeom>
          </p:spPr>
        </p:pic>
        <p:sp>
          <p:nvSpPr>
            <p:cNvPr id="6" name="矩形 5"/>
            <p:cNvSpPr/>
            <p:nvPr/>
          </p:nvSpPr>
          <p:spPr>
            <a:xfrm>
              <a:off x="7543056" y="3608284"/>
              <a:ext cx="1359668" cy="369332"/>
            </a:xfrm>
            <a:prstGeom prst="rect">
              <a:avLst/>
            </a:prstGeom>
          </p:spPr>
          <p:txBody>
            <a:bodyPr wrap="none">
              <a:spAutoFit/>
            </a:bodyPr>
            <a:lstStyle/>
            <a:p>
              <a:r>
                <a:rPr lang="en-US" altLang="zh-CN" dirty="0" smtClean="0">
                  <a:latin typeface="Gill Sans MT" panose="020B0502020104020203" pitchFamily="34" charset="0"/>
                </a:rPr>
                <a:t>PMC (</a:t>
              </a:r>
              <a:r>
                <a:rPr lang="en-US" altLang="zh-CN" i="1" dirty="0" smtClean="0">
                  <a:latin typeface="Gill Sans MT" panose="020B0502020104020203" pitchFamily="34" charset="0"/>
                </a:rPr>
                <a:t>η</a:t>
              </a:r>
              <a:r>
                <a:rPr lang="en-US" altLang="zh-CN" baseline="-25000" dirty="0" smtClean="0">
                  <a:latin typeface="Gill Sans MT" panose="020B0502020104020203" pitchFamily="34" charset="0"/>
                </a:rPr>
                <a:t>2</a:t>
              </a:r>
              <a:r>
                <a:rPr lang="en-US" altLang="zh-CN" dirty="0" smtClean="0">
                  <a:latin typeface="Gill Sans MT" panose="020B0502020104020203" pitchFamily="34" charset="0"/>
                </a:rPr>
                <a:t>=</a:t>
              </a:r>
              <a:r>
                <a:rPr lang="zh-CN" altLang="en-US" dirty="0" smtClean="0">
                  <a:latin typeface="Gill Sans MT" panose="020B0502020104020203" pitchFamily="34" charset="0"/>
                </a:rPr>
                <a:t>∞</a:t>
              </a:r>
              <a:r>
                <a:rPr lang="en-US" altLang="zh-CN" dirty="0" smtClean="0">
                  <a:latin typeface="Gill Sans MT" panose="020B0502020104020203" pitchFamily="34" charset="0"/>
                </a:rPr>
                <a:t>)</a:t>
              </a:r>
              <a:endParaRPr lang="zh-CN" altLang="en-US" dirty="0"/>
            </a:p>
          </p:txBody>
        </p:sp>
        <p:cxnSp>
          <p:nvCxnSpPr>
            <p:cNvPr id="11" name="直接箭头连接符 10"/>
            <p:cNvCxnSpPr/>
            <p:nvPr/>
          </p:nvCxnSpPr>
          <p:spPr>
            <a:xfrm flipV="1">
              <a:off x="5724128" y="4050918"/>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732512" y="3517183"/>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404139" y="3400992"/>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18" name="矩形 17"/>
            <p:cNvSpPr/>
            <p:nvPr/>
          </p:nvSpPr>
          <p:spPr>
            <a:xfrm>
              <a:off x="7722304" y="3866252"/>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grpSp>
        <p:nvGrpSpPr>
          <p:cNvPr id="26" name="组合 25"/>
          <p:cNvGrpSpPr/>
          <p:nvPr/>
        </p:nvGrpSpPr>
        <p:grpSpPr>
          <a:xfrm>
            <a:off x="5508863" y="1511211"/>
            <a:ext cx="3536966" cy="1296399"/>
            <a:chOff x="5490816" y="1931788"/>
            <a:chExt cx="3299702" cy="1209435"/>
          </a:xfrm>
        </p:grpSpPr>
        <p:pic>
          <p:nvPicPr>
            <p:cNvPr id="22" name="20210418_1716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05964" y="2017903"/>
              <a:ext cx="2093278" cy="1123320"/>
            </a:xfrm>
            <a:prstGeom prst="rect">
              <a:avLst/>
            </a:prstGeom>
          </p:spPr>
        </p:pic>
        <p:sp>
          <p:nvSpPr>
            <p:cNvPr id="29" name="矩形 28"/>
            <p:cNvSpPr/>
            <p:nvPr/>
          </p:nvSpPr>
          <p:spPr>
            <a:xfrm>
              <a:off x="7629733" y="2139080"/>
              <a:ext cx="1160785" cy="344557"/>
            </a:xfrm>
            <a:prstGeom prst="rect">
              <a:avLst/>
            </a:prstGeom>
          </p:spPr>
          <p:txBody>
            <a:bodyPr wrap="none">
              <a:spAutoFit/>
            </a:bodyPr>
            <a:lstStyle/>
            <a:p>
              <a:r>
                <a:rPr lang="en-US" altLang="zh-CN" dirty="0" smtClean="0">
                  <a:latin typeface="Gill Sans MT" panose="020B0502020104020203" pitchFamily="34" charset="0"/>
                </a:rPr>
                <a:t>PEC (</a:t>
              </a:r>
              <a:r>
                <a:rPr lang="en-US" altLang="zh-CN" i="1" dirty="0" smtClean="0">
                  <a:latin typeface="Gill Sans MT" panose="020B0502020104020203" pitchFamily="34" charset="0"/>
                </a:rPr>
                <a:t>η</a:t>
              </a:r>
              <a:r>
                <a:rPr lang="en-US" altLang="zh-CN" baseline="-25000" dirty="0" smtClean="0">
                  <a:latin typeface="Gill Sans MT" panose="020B0502020104020203" pitchFamily="34" charset="0"/>
                </a:rPr>
                <a:t>2</a:t>
              </a:r>
              <a:r>
                <a:rPr lang="en-US" altLang="zh-CN" dirty="0" smtClean="0">
                  <a:latin typeface="Gill Sans MT" panose="020B0502020104020203" pitchFamily="34" charset="0"/>
                </a:rPr>
                <a:t>=0)</a:t>
              </a:r>
              <a:endParaRPr lang="zh-CN" altLang="en-US" dirty="0"/>
            </a:p>
          </p:txBody>
        </p:sp>
        <p:cxnSp>
          <p:nvCxnSpPr>
            <p:cNvPr id="30" name="直接箭头连接符 29"/>
            <p:cNvCxnSpPr/>
            <p:nvPr/>
          </p:nvCxnSpPr>
          <p:spPr>
            <a:xfrm flipV="1">
              <a:off x="5810805" y="2581714"/>
              <a:ext cx="2016224" cy="79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5819189" y="2047979"/>
              <a:ext cx="0" cy="613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490816" y="1931788"/>
              <a:ext cx="330540" cy="369332"/>
            </a:xfrm>
            <a:prstGeom prst="rect">
              <a:avLst/>
            </a:prstGeom>
          </p:spPr>
          <p:txBody>
            <a:bodyPr wrap="none">
              <a:spAutoFit/>
            </a:bodyPr>
            <a:lstStyle/>
            <a:p>
              <a:r>
                <a:rPr lang="en-US" altLang="zh-CN" b="1" i="1" dirty="0" smtClean="0">
                  <a:latin typeface="Gill Sans MT" panose="020B0502020104020203" pitchFamily="34" charset="0"/>
                </a:rPr>
                <a:t>E</a:t>
              </a:r>
              <a:endParaRPr lang="zh-CN" altLang="en-US" b="1" i="1" dirty="0"/>
            </a:p>
          </p:txBody>
        </p:sp>
        <p:sp>
          <p:nvSpPr>
            <p:cNvPr id="33" name="矩形 32"/>
            <p:cNvSpPr/>
            <p:nvPr/>
          </p:nvSpPr>
          <p:spPr>
            <a:xfrm>
              <a:off x="7808981" y="2397048"/>
              <a:ext cx="301686" cy="369332"/>
            </a:xfrm>
            <a:prstGeom prst="rect">
              <a:avLst/>
            </a:prstGeom>
          </p:spPr>
          <p:txBody>
            <a:bodyPr wrap="none">
              <a:spAutoFit/>
            </a:bodyPr>
            <a:lstStyle/>
            <a:p>
              <a:r>
                <a:rPr lang="en-US" altLang="zh-CN" b="1" i="1" dirty="0" smtClean="0">
                  <a:latin typeface="Gill Sans MT" panose="020B0502020104020203" pitchFamily="34" charset="0"/>
                </a:rPr>
                <a:t>k</a:t>
              </a:r>
              <a:endParaRPr lang="zh-CN" altLang="en-US" b="1" i="1" dirty="0"/>
            </a:p>
          </p:txBody>
        </p:sp>
      </p:grpSp>
    </p:spTree>
  </p:cSld>
  <p:clrMapOvr>
    <a:masterClrMapping/>
  </p:clrMapOvr>
  <p:timing>
    <p:tnLst>
      <p:par>
        <p:cTn id="1" dur="indefinite" restart="never" nodeType="tmRoot">
          <p:childTnLst>
            <p:video fullScrn="1">
              <p:cMediaNode vol="80000">
                <p:cTn id="2" repeatCount="indefinite" fill="remove" display="0">
                  <p:stCondLst>
                    <p:cond delay="indefinite"/>
                  </p:stCondLst>
                </p:cTn>
                <p:tgtEl>
                  <p:spTgt spid="5"/>
                </p:tgtEl>
              </p:cMediaNode>
            </p:video>
            <p:video fullScrn="1">
              <p:cMediaNode vol="80000">
                <p:cTn id="3" repeatCount="indefinite" fill="remove" display="0">
                  <p:stCondLst>
                    <p:cond delay="indefinite"/>
                  </p:stCondLst>
                </p:cTn>
                <p:tgtEl>
                  <p:spTgt spid="2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0" y="0"/>
            <a:ext cx="5796877" cy="3429000"/>
          </a:xfrm>
          <a:prstGeom prst="rect">
            <a:avLst/>
          </a:prstGeom>
          <a:noFill/>
          <a:ln w="9525">
            <a:noFill/>
            <a:miter lim="800000"/>
            <a:headEnd/>
            <a:tailEnd/>
          </a:ln>
        </p:spPr>
      </p:pic>
      <p:pic>
        <p:nvPicPr>
          <p:cNvPr id="50179" name="Picture 3"/>
          <p:cNvPicPr>
            <a:picLocks noGrp="1" noChangeAspect="1" noChangeArrowheads="1"/>
          </p:cNvPicPr>
          <p:nvPr>
            <p:ph sz="quarter" idx="1"/>
          </p:nvPr>
        </p:nvPicPr>
        <p:blipFill>
          <a:blip r:embed="rId3" cstate="print"/>
          <a:srcRect/>
          <a:stretch>
            <a:fillRect/>
          </a:stretch>
        </p:blipFill>
        <p:spPr bwMode="auto">
          <a:xfrm>
            <a:off x="3536964" y="3429000"/>
            <a:ext cx="5047718" cy="3429000"/>
          </a:xfrm>
          <a:prstGeom prst="rect">
            <a:avLst/>
          </a:prstGeom>
          <a:noFill/>
          <a:ln w="9525">
            <a:noFill/>
            <a:miter lim="800000"/>
            <a:headEnd/>
            <a:tailEnd/>
          </a:ln>
        </p:spPr>
      </p:pic>
      <p:sp>
        <p:nvSpPr>
          <p:cNvPr id="2" name="灯片编号占位符 1">
            <a:extLst>
              <a:ext uri="{FF2B5EF4-FFF2-40B4-BE49-F238E27FC236}">
                <a16:creationId xmlns:a16="http://schemas.microsoft.com/office/drawing/2014/main" id="{93B4E5F3-CDD9-4F4F-9459-A524B9122D7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TE and TM Modes</a:t>
            </a:r>
          </a:p>
        </p:txBody>
      </p:sp>
      <p:pic>
        <p:nvPicPr>
          <p:cNvPr id="51202" name="Picture 2"/>
          <p:cNvPicPr>
            <a:picLocks noGrp="1" noChangeAspect="1" noChangeArrowheads="1"/>
          </p:cNvPicPr>
          <p:nvPr>
            <p:ph sz="quarter" idx="1"/>
          </p:nvPr>
        </p:nvPicPr>
        <p:blipFill>
          <a:blip r:embed="rId2" cstate="print"/>
          <a:srcRect/>
          <a:stretch>
            <a:fillRect/>
          </a:stretch>
        </p:blipFill>
        <p:spPr bwMode="auto">
          <a:xfrm>
            <a:off x="81209" y="1600200"/>
            <a:ext cx="8981583" cy="510540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203E76D-5266-49D5-B22F-1457D68AD451}"/>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Coax-to-Waveguide Connection</a:t>
            </a:r>
          </a:p>
        </p:txBody>
      </p:sp>
      <p:sp>
        <p:nvSpPr>
          <p:cNvPr id="5" name="TextBox 4"/>
          <p:cNvSpPr txBox="1"/>
          <p:nvPr/>
        </p:nvSpPr>
        <p:spPr>
          <a:xfrm>
            <a:off x="381000" y="2362200"/>
            <a:ext cx="4343400" cy="1323439"/>
          </a:xfrm>
          <a:prstGeom prst="rect">
            <a:avLst/>
          </a:prstGeom>
          <a:noFill/>
        </p:spPr>
        <p:txBody>
          <a:bodyPr wrap="square" rtlCol="0">
            <a:spAutoFit/>
          </a:bodyPr>
          <a:lstStyle/>
          <a:p>
            <a:r>
              <a:rPr lang="en-US" sz="2000" dirty="0">
                <a:solidFill>
                  <a:srgbClr val="FF0000"/>
                </a:solidFill>
              </a:rPr>
              <a:t>An extended section of the inner conductor of a coaxial cable can serve to couple energy into a waveguide or from the waveguide</a:t>
            </a:r>
          </a:p>
        </p:txBody>
      </p:sp>
      <p:pic>
        <p:nvPicPr>
          <p:cNvPr id="41986" name="Picture 2"/>
          <p:cNvPicPr>
            <a:picLocks noGrp="1" noChangeAspect="1" noChangeArrowheads="1"/>
          </p:cNvPicPr>
          <p:nvPr>
            <p:ph sz="quarter" idx="1"/>
          </p:nvPr>
        </p:nvPicPr>
        <p:blipFill>
          <a:blip r:embed="rId2" cstate="print"/>
          <a:srcRect/>
          <a:stretch>
            <a:fillRect/>
          </a:stretch>
        </p:blipFill>
        <p:spPr bwMode="auto">
          <a:xfrm>
            <a:off x="4790074" y="1093855"/>
            <a:ext cx="3744326" cy="5687945"/>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F5D028E-6C18-440B-B771-5480C849356C}"/>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Propagation Velocities</a:t>
            </a:r>
          </a:p>
        </p:txBody>
      </p:sp>
      <p:sp>
        <p:nvSpPr>
          <p:cNvPr id="4" name="TextBox 3"/>
          <p:cNvSpPr txBox="1"/>
          <p:nvPr/>
        </p:nvSpPr>
        <p:spPr>
          <a:xfrm>
            <a:off x="152400" y="3124200"/>
            <a:ext cx="4800600" cy="2893100"/>
          </a:xfrm>
          <a:prstGeom prst="rect">
            <a:avLst/>
          </a:prstGeom>
          <a:noFill/>
        </p:spPr>
        <p:txBody>
          <a:bodyPr wrap="square" rtlCol="0">
            <a:spAutoFit/>
          </a:bodyPr>
          <a:lstStyle/>
          <a:p>
            <a:pPr marL="342900" indent="-342900"/>
            <a:r>
              <a:rPr lang="en-US" sz="2000" dirty="0">
                <a:solidFill>
                  <a:srgbClr val="FF0000"/>
                </a:solidFill>
              </a:rPr>
              <a:t>2. Group Velocity</a:t>
            </a:r>
          </a:p>
          <a:p>
            <a:pPr marL="342900" indent="-342900"/>
            <a:r>
              <a:rPr lang="en-US" dirty="0"/>
              <a:t>The velocity with which the </a:t>
            </a:r>
            <a:r>
              <a:rPr lang="en-US" dirty="0">
                <a:solidFill>
                  <a:srgbClr val="FF0000"/>
                </a:solidFill>
              </a:rPr>
              <a:t>envelope</a:t>
            </a:r>
            <a:r>
              <a:rPr lang="en-US" dirty="0"/>
              <a:t>—</a:t>
            </a:r>
          </a:p>
          <a:p>
            <a:pPr marL="342900" indent="-342900"/>
            <a:r>
              <a:rPr lang="en-US" dirty="0"/>
              <a:t>or equivalently the wave group—travels </a:t>
            </a:r>
          </a:p>
          <a:p>
            <a:pPr marL="342900" indent="-342900"/>
            <a:r>
              <a:rPr lang="en-US" dirty="0"/>
              <a:t>through the medium is called the </a:t>
            </a:r>
            <a:r>
              <a:rPr lang="en-US" b="1" i="1" dirty="0">
                <a:solidFill>
                  <a:srgbClr val="FF0000"/>
                </a:solidFill>
              </a:rPr>
              <a:t>group </a:t>
            </a:r>
          </a:p>
          <a:p>
            <a:pPr marL="342900" indent="-342900"/>
            <a:r>
              <a:rPr lang="en-US" b="1" i="1" dirty="0">
                <a:solidFill>
                  <a:srgbClr val="FF0000"/>
                </a:solidFill>
              </a:rPr>
              <a:t>velocity</a:t>
            </a:r>
            <a:r>
              <a:rPr lang="en-US" b="1" i="1" dirty="0"/>
              <a:t> </a:t>
            </a:r>
            <a:r>
              <a:rPr lang="en-US" i="1" dirty="0" err="1"/>
              <a:t>u</a:t>
            </a:r>
            <a:r>
              <a:rPr lang="en-US" baseline="-25000" dirty="0" err="1"/>
              <a:t>g</a:t>
            </a:r>
            <a:r>
              <a:rPr lang="en-US" b="1" i="1" dirty="0"/>
              <a:t>.  </a:t>
            </a:r>
            <a:r>
              <a:rPr lang="en-US" dirty="0"/>
              <a:t>As such,</a:t>
            </a:r>
            <a:r>
              <a:rPr lang="en-US" b="1" i="1" dirty="0"/>
              <a:t> </a:t>
            </a:r>
            <a:r>
              <a:rPr lang="en-US" i="1" dirty="0" err="1"/>
              <a:t>u</a:t>
            </a:r>
            <a:r>
              <a:rPr lang="en-US" baseline="-25000" dirty="0" err="1"/>
              <a:t>g</a:t>
            </a:r>
            <a:r>
              <a:rPr lang="en-US" b="1" i="1" dirty="0"/>
              <a:t> </a:t>
            </a:r>
            <a:r>
              <a:rPr lang="en-US" dirty="0"/>
              <a:t>is the velocity of </a:t>
            </a:r>
          </a:p>
          <a:p>
            <a:pPr marL="342900" indent="-342900"/>
            <a:r>
              <a:rPr lang="en-US" dirty="0"/>
              <a:t>the energy carried by the wave-group, </a:t>
            </a:r>
          </a:p>
          <a:p>
            <a:pPr marL="342900" indent="-342900"/>
            <a:r>
              <a:rPr lang="en-US" dirty="0"/>
              <a:t>and of the information encoded in it. </a:t>
            </a:r>
          </a:p>
          <a:p>
            <a:pPr marL="342900" indent="-342900"/>
            <a:r>
              <a:rPr lang="en-US" dirty="0"/>
              <a:t>Depending on whether or not the </a:t>
            </a:r>
          </a:p>
          <a:p>
            <a:pPr marL="342900" indent="-342900"/>
            <a:r>
              <a:rPr lang="en-US" dirty="0"/>
              <a:t>propagation medium is dispersive, </a:t>
            </a:r>
            <a:r>
              <a:rPr lang="en-US" i="1" dirty="0" err="1"/>
              <a:t>u</a:t>
            </a:r>
            <a:r>
              <a:rPr lang="en-US" baseline="-25000" dirty="0" err="1"/>
              <a:t>g</a:t>
            </a:r>
            <a:r>
              <a:rPr lang="en-US" i="1" dirty="0"/>
              <a:t> </a:t>
            </a:r>
            <a:r>
              <a:rPr lang="en-US" dirty="0"/>
              <a:t>may </a:t>
            </a:r>
          </a:p>
          <a:p>
            <a:pPr marL="342900" indent="-342900"/>
            <a:r>
              <a:rPr lang="en-US" dirty="0"/>
              <a:t>or may not be</a:t>
            </a:r>
            <a:r>
              <a:rPr lang="en-US" i="1" dirty="0"/>
              <a:t> </a:t>
            </a:r>
            <a:r>
              <a:rPr lang="en-US" dirty="0"/>
              <a:t>equal to the phase velocity </a:t>
            </a:r>
            <a:r>
              <a:rPr lang="en-US" i="1" dirty="0"/>
              <a:t>u</a:t>
            </a:r>
            <a:r>
              <a:rPr lang="en-US" baseline="-25000" dirty="0"/>
              <a:t>p</a:t>
            </a:r>
            <a:r>
              <a:rPr lang="en-US" i="1" dirty="0"/>
              <a:t>.</a:t>
            </a:r>
            <a:endParaRPr lang="en-US" dirty="0"/>
          </a:p>
        </p:txBody>
      </p:sp>
      <p:sp>
        <p:nvSpPr>
          <p:cNvPr id="5" name="TextBox 4"/>
          <p:cNvSpPr txBox="1"/>
          <p:nvPr/>
        </p:nvSpPr>
        <p:spPr>
          <a:xfrm>
            <a:off x="228600" y="1447800"/>
            <a:ext cx="4419600" cy="954107"/>
          </a:xfrm>
          <a:prstGeom prst="rect">
            <a:avLst/>
          </a:prstGeom>
          <a:noFill/>
        </p:spPr>
        <p:txBody>
          <a:bodyPr wrap="square" rtlCol="0">
            <a:spAutoFit/>
          </a:bodyPr>
          <a:lstStyle/>
          <a:p>
            <a:pPr marL="342900" indent="-342900">
              <a:buAutoNum type="arabicPeriod"/>
            </a:pPr>
            <a:r>
              <a:rPr lang="en-US" sz="2000" dirty="0">
                <a:solidFill>
                  <a:srgbClr val="FF0000"/>
                </a:solidFill>
              </a:rPr>
              <a:t>Phase Velocity  </a:t>
            </a:r>
          </a:p>
          <a:p>
            <a:pPr marL="342900" indent="-342900"/>
            <a:r>
              <a:rPr lang="en-US" dirty="0"/>
              <a:t> The phase velocity is defined as the </a:t>
            </a:r>
          </a:p>
          <a:p>
            <a:pPr marL="342900" indent="-342900"/>
            <a:r>
              <a:rPr lang="en-US" dirty="0"/>
              <a:t>velocity of the sinusoidal pattern of the wave</a:t>
            </a:r>
          </a:p>
        </p:txBody>
      </p:sp>
      <p:pic>
        <p:nvPicPr>
          <p:cNvPr id="52226" name="Picture 2"/>
          <p:cNvPicPr>
            <a:picLocks noGrp="1" noChangeAspect="1" noChangeArrowheads="1"/>
          </p:cNvPicPr>
          <p:nvPr>
            <p:ph sz="quarter" idx="1"/>
          </p:nvPr>
        </p:nvPicPr>
        <p:blipFill>
          <a:blip r:embed="rId2" cstate="print"/>
          <a:srcRect/>
          <a:stretch>
            <a:fillRect/>
          </a:stretch>
        </p:blipFill>
        <p:spPr bwMode="auto">
          <a:xfrm>
            <a:off x="685800" y="2414683"/>
            <a:ext cx="3411249" cy="861917"/>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457200" y="6048746"/>
            <a:ext cx="3826790" cy="733054"/>
          </a:xfrm>
          <a:prstGeom prst="rect">
            <a:avLst/>
          </a:prstGeom>
          <a:noFill/>
          <a:ln w="9525">
            <a:noFill/>
            <a:miter lim="800000"/>
            <a:headEnd/>
            <a:tailEnd/>
          </a:ln>
        </p:spPr>
      </p:pic>
      <p:pic>
        <p:nvPicPr>
          <p:cNvPr id="52228" name="Picture 4"/>
          <p:cNvPicPr>
            <a:picLocks noChangeAspect="1" noChangeArrowheads="1"/>
          </p:cNvPicPr>
          <p:nvPr/>
        </p:nvPicPr>
        <p:blipFill>
          <a:blip r:embed="rId4" cstate="print"/>
          <a:srcRect/>
          <a:stretch>
            <a:fillRect/>
          </a:stretch>
        </p:blipFill>
        <p:spPr bwMode="auto">
          <a:xfrm>
            <a:off x="4800600" y="1011172"/>
            <a:ext cx="4283332" cy="5846829"/>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96F94632-1BF9-4E4B-BDB5-D3131CBA263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990600"/>
          </a:xfrm>
        </p:spPr>
        <p:txBody>
          <a:bodyPr>
            <a:normAutofit/>
          </a:bodyPr>
          <a:lstStyle/>
          <a:p>
            <a:r>
              <a:rPr lang="en-US" i="1" dirty="0"/>
              <a:t>ω-β</a:t>
            </a:r>
            <a:r>
              <a:rPr lang="en-US" dirty="0"/>
              <a:t> Diagram for TE and TM Modes</a:t>
            </a:r>
          </a:p>
        </p:txBody>
      </p:sp>
      <p:sp>
        <p:nvSpPr>
          <p:cNvPr id="6" name="TextBox 5"/>
          <p:cNvSpPr txBox="1"/>
          <p:nvPr/>
        </p:nvSpPr>
        <p:spPr>
          <a:xfrm>
            <a:off x="381000" y="4114800"/>
            <a:ext cx="184666" cy="369332"/>
          </a:xfrm>
          <a:prstGeom prst="rect">
            <a:avLst/>
          </a:prstGeom>
          <a:noFill/>
        </p:spPr>
        <p:txBody>
          <a:bodyPr wrap="none" rtlCol="0">
            <a:spAutoFit/>
          </a:bodyPr>
          <a:lstStyle/>
          <a:p>
            <a:r>
              <a:rPr lang="en-US" i="1" dirty="0"/>
              <a:t> </a:t>
            </a:r>
            <a:endParaRPr lang="en-US" dirty="0"/>
          </a:p>
        </p:txBody>
      </p:sp>
      <p:sp>
        <p:nvSpPr>
          <p:cNvPr id="8" name="TextBox 7"/>
          <p:cNvSpPr txBox="1"/>
          <p:nvPr/>
        </p:nvSpPr>
        <p:spPr>
          <a:xfrm>
            <a:off x="4800600" y="1981200"/>
            <a:ext cx="4191000" cy="486287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mj-lt"/>
              <a:buAutoNum type="arabicPeriod"/>
            </a:pPr>
            <a:r>
              <a:rPr lang="en-US" sz="2000" dirty="0"/>
              <a:t>Note cutoff frequencies along vertical axis.</a:t>
            </a:r>
          </a:p>
          <a:p>
            <a:pPr marL="342900" indent="-342900">
              <a:buAutoNum type="arabicPeriod"/>
            </a:pPr>
            <a:endParaRPr lang="en-US" dirty="0"/>
          </a:p>
          <a:p>
            <a:pPr marL="342900" indent="-342900"/>
            <a:r>
              <a:rPr lang="en-US" dirty="0"/>
              <a:t>2. 	</a:t>
            </a:r>
            <a:r>
              <a:rPr lang="en-US" sz="2000" dirty="0"/>
              <a:t>The ratio of the value of ω to that of β defines u</a:t>
            </a:r>
            <a:r>
              <a:rPr lang="en-US" sz="2000" baseline="-25000" dirty="0"/>
              <a:t>p</a:t>
            </a:r>
            <a:r>
              <a:rPr lang="en-US" sz="2000" dirty="0"/>
              <a:t> = ω/β, whereas it is the slope </a:t>
            </a:r>
            <a:r>
              <a:rPr lang="en-US" sz="2000" dirty="0" err="1"/>
              <a:t>dω</a:t>
            </a:r>
            <a:r>
              <a:rPr lang="en-US" sz="2000" dirty="0"/>
              <a:t>/</a:t>
            </a:r>
            <a:r>
              <a:rPr lang="en-US" sz="2000" dirty="0" err="1"/>
              <a:t>dβ</a:t>
            </a:r>
            <a:r>
              <a:rPr lang="en-US" sz="2000" dirty="0"/>
              <a:t> of the curve at that point that defines the group velocity </a:t>
            </a:r>
            <a:r>
              <a:rPr lang="en-US" sz="2000" dirty="0" err="1"/>
              <a:t>u</a:t>
            </a:r>
            <a:r>
              <a:rPr lang="en-US" sz="2000" baseline="-25000" dirty="0" err="1"/>
              <a:t>g</a:t>
            </a:r>
            <a:r>
              <a:rPr lang="en-US" sz="2000" dirty="0"/>
              <a:t>.</a:t>
            </a:r>
          </a:p>
          <a:p>
            <a:endParaRPr lang="en-US" dirty="0"/>
          </a:p>
          <a:p>
            <a:pPr marL="457200" indent="-457200">
              <a:buAutoNum type="arabicPeriod" startAt="3"/>
            </a:pPr>
            <a:r>
              <a:rPr lang="en-US" sz="2000" dirty="0"/>
              <a:t>For all modes, as f becomes much larger than the cutoff frequency, the ω-β curve approaches the TEM case, for which u</a:t>
            </a:r>
            <a:r>
              <a:rPr lang="en-US" sz="2000" baseline="-25000" dirty="0"/>
              <a:t>p</a:t>
            </a:r>
            <a:r>
              <a:rPr lang="en-US" sz="2000" dirty="0"/>
              <a:t> = </a:t>
            </a:r>
            <a:r>
              <a:rPr lang="en-US" sz="2000" dirty="0" err="1"/>
              <a:t>u</a:t>
            </a:r>
            <a:r>
              <a:rPr lang="en-US" sz="2000" baseline="-25000" dirty="0" err="1"/>
              <a:t>g</a:t>
            </a:r>
            <a:r>
              <a:rPr lang="en-US" sz="2000" dirty="0"/>
              <a:t>.</a:t>
            </a:r>
          </a:p>
          <a:p>
            <a:endParaRPr lang="en-US" i="1" dirty="0"/>
          </a:p>
          <a:p>
            <a:r>
              <a:rPr lang="en-US" dirty="0"/>
              <a:t>4</a:t>
            </a:r>
            <a:r>
              <a:rPr lang="en-US" i="1" dirty="0"/>
              <a:t>. </a:t>
            </a:r>
          </a:p>
          <a:p>
            <a:endParaRPr lang="en-US" dirty="0"/>
          </a:p>
        </p:txBody>
      </p:sp>
      <p:pic>
        <p:nvPicPr>
          <p:cNvPr id="53250" name="Picture 2"/>
          <p:cNvPicPr>
            <a:picLocks noGrp="1" noChangeAspect="1" noChangeArrowheads="1"/>
          </p:cNvPicPr>
          <p:nvPr>
            <p:ph sz="quarter" idx="1"/>
          </p:nvPr>
        </p:nvPicPr>
        <p:blipFill>
          <a:blip r:embed="rId2" cstate="print"/>
          <a:srcRect/>
          <a:stretch>
            <a:fillRect/>
          </a:stretch>
        </p:blipFill>
        <p:spPr bwMode="auto">
          <a:xfrm>
            <a:off x="140522" y="1524000"/>
            <a:ext cx="4516380" cy="5334000"/>
          </a:xfrm>
          <a:prstGeom prst="rect">
            <a:avLst/>
          </a:prstGeom>
          <a:noFill/>
          <a:ln w="9525">
            <a:noFill/>
            <a:miter lim="800000"/>
            <a:headEnd/>
            <a:tailEnd/>
          </a:ln>
        </p:spPr>
      </p:pic>
      <p:pic>
        <p:nvPicPr>
          <p:cNvPr id="53251" name="Picture 3"/>
          <p:cNvPicPr>
            <a:picLocks noChangeAspect="1" noChangeArrowheads="1"/>
          </p:cNvPicPr>
          <p:nvPr/>
        </p:nvPicPr>
        <p:blipFill>
          <a:blip r:embed="rId3" cstate="print"/>
          <a:srcRect/>
          <a:stretch>
            <a:fillRect/>
          </a:stretch>
        </p:blipFill>
        <p:spPr bwMode="auto">
          <a:xfrm>
            <a:off x="5410200" y="6172200"/>
            <a:ext cx="1600200" cy="565150"/>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E7586AB6-E509-453B-8463-077C577CDCEA}"/>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Zigzag Reflections</a:t>
            </a:r>
          </a:p>
        </p:txBody>
      </p:sp>
      <p:sp>
        <p:nvSpPr>
          <p:cNvPr id="4" name="灯片编号占位符 3">
            <a:extLst>
              <a:ext uri="{FF2B5EF4-FFF2-40B4-BE49-F238E27FC236}">
                <a16:creationId xmlns:a16="http://schemas.microsoft.com/office/drawing/2014/main" id="{6510A295-795D-414C-A896-CE3FAF433678}"/>
              </a:ext>
            </a:extLst>
          </p:cNvPr>
          <p:cNvSpPr>
            <a:spLocks noGrp="1"/>
          </p:cNvSpPr>
          <p:nvPr>
            <p:ph type="sldNum" sz="quarter" idx="12"/>
          </p:nvPr>
        </p:nvSpPr>
        <p:spPr>
          <a:xfrm>
            <a:off x="0" y="1272222"/>
            <a:ext cx="533400" cy="244476"/>
          </a:xfrm>
        </p:spPr>
        <p:txBody>
          <a:bodyPr>
            <a:normAutofit fontScale="85000" lnSpcReduction="20000"/>
          </a:bodyPr>
          <a:lstStyle/>
          <a:p>
            <a:fld id="{F70DCC03-55F8-4B63-9C69-6FF9F41CE208}" type="slidenum">
              <a:rPr lang="en-US" smtClean="0"/>
              <a:pPr/>
              <a:t>85</a:t>
            </a:fld>
            <a:endParaRPr 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EEA547B-D3D3-4680-9D9E-AFF9786ECE2F}"/>
                  </a:ext>
                </a:extLst>
              </p:cNvPr>
              <p:cNvSpPr txBox="1"/>
              <p:nvPr/>
            </p:nvSpPr>
            <p:spPr>
              <a:xfrm>
                <a:off x="-19442" y="1665769"/>
                <a:ext cx="9271962"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𝑧</m:t>
                          </m:r>
                        </m:sub>
                      </m:sSub>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𝜋</m:t>
                              </m:r>
                              <m:r>
                                <a:rPr lang="en-US" altLang="zh-CN" sz="2000" b="0" i="1" smtClean="0">
                                  <a:latin typeface="Cambria Math" panose="02040503050406030204" pitchFamily="18" charset="0"/>
                                </a:rPr>
                                <m:t>𝑥</m:t>
                              </m:r>
                            </m:num>
                            <m:den>
                              <m:r>
                                <a:rPr lang="en-US" altLang="zh-CN" sz="2000" b="0" i="1" smtClean="0">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5" name="文本框 4">
                <a:extLst>
                  <a:ext uri="{FF2B5EF4-FFF2-40B4-BE49-F238E27FC236}">
                    <a16:creationId xmlns:a16="http://schemas.microsoft.com/office/drawing/2014/main" xmlns="" xmlns:a14="http://schemas.microsoft.com/office/drawing/2010/main" id="{CEEA547B-D3D3-4680-9D9E-AFF9786ECE2F}"/>
                  </a:ext>
                </a:extLst>
              </p:cNvPr>
              <p:cNvSpPr txBox="1">
                <a:spLocks noRot="1" noChangeAspect="1" noMove="1" noResize="1" noEditPoints="1" noAdjustHandles="1" noChangeArrowheads="1" noChangeShapeType="1" noTextEdit="1"/>
              </p:cNvSpPr>
              <p:nvPr/>
            </p:nvSpPr>
            <p:spPr>
              <a:xfrm>
                <a:off x="-19442" y="1665769"/>
                <a:ext cx="9271962" cy="578235"/>
              </a:xfrm>
              <a:prstGeom prst="rect">
                <a:avLst/>
              </a:prstGeom>
              <a:blipFill>
                <a:blip r:embed="rId3"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CB929C4-2032-423E-AA7E-F95647F2E837}"/>
                  </a:ext>
                </a:extLst>
              </p:cNvPr>
              <p:cNvSpPr txBox="1"/>
              <p:nvPr/>
            </p:nvSpPr>
            <p:spPr>
              <a:xfrm>
                <a:off x="-19442" y="2401455"/>
                <a:ext cx="8719630"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𝑦</m:t>
                          </m:r>
                        </m:sub>
                      </m:sSub>
                      <m:r>
                        <a:rPr lang="en-US" altLang="zh-CN" sz="2000" i="1">
                          <a:latin typeface="Cambria Math" panose="02040503050406030204" pitchFamily="18" charset="0"/>
                        </a:rPr>
                        <m:t>=</m:t>
                      </m:r>
                      <m:func>
                        <m:funcPr>
                          <m:ctrlPr>
                            <a:rPr lang="en-US" altLang="zh-CN" sz="2000" i="1" smtClean="0">
                              <a:latin typeface="Cambria Math" panose="02040503050406030204" pitchFamily="18" charset="0"/>
                            </a:rPr>
                          </m:ctrlPr>
                        </m:funcPr>
                        <m:fName>
                          <m:r>
                            <m:rPr>
                              <m:sty m:val="p"/>
                            </m:rPr>
                            <a:rPr lang="en-US" altLang="zh-CN" sz="2000" i="0" smtClean="0">
                              <a:latin typeface="Cambria Math" panose="02040503050406030204" pitchFamily="18" charset="0"/>
                            </a:rPr>
                            <m:t>sin</m:t>
                          </m:r>
                        </m:fName>
                        <m:e>
                          <m:f>
                            <m:fPr>
                              <m:ctrlPr>
                                <a:rPr lang="en-US" altLang="zh-CN" sz="2000" i="1">
                                  <a:latin typeface="Cambria Math" panose="02040503050406030204" pitchFamily="18" charset="0"/>
                                </a:rPr>
                              </m:ctrlPr>
                            </m:fPr>
                            <m:num>
                              <m:r>
                                <a:rPr lang="zh-CN" altLang="en-US" sz="2000" i="1">
                                  <a:latin typeface="Cambria Math" panose="02040503050406030204" pitchFamily="18" charset="0"/>
                                </a:rPr>
                                <m:t>𝜋</m:t>
                              </m:r>
                              <m:r>
                                <a:rPr lang="en-US" altLang="zh-CN" sz="2000" i="1">
                                  <a:latin typeface="Cambria Math" panose="02040503050406030204" pitchFamily="18" charset="0"/>
                                </a:rPr>
                                <m:t>𝑥</m:t>
                              </m:r>
                            </m:num>
                            <m:den>
                              <m:r>
                                <a:rPr lang="en-US" altLang="zh-CN" sz="2000" i="1">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8" name="文本框 7">
                <a:extLst>
                  <a:ext uri="{FF2B5EF4-FFF2-40B4-BE49-F238E27FC236}">
                    <a16:creationId xmlns:a16="http://schemas.microsoft.com/office/drawing/2014/main" id="{9CB929C4-2032-423E-AA7E-F95647F2E837}"/>
                  </a:ext>
                </a:extLst>
              </p:cNvPr>
              <p:cNvSpPr txBox="1">
                <a:spLocks noRot="1" noChangeAspect="1" noMove="1" noResize="1" noEditPoints="1" noAdjustHandles="1" noChangeArrowheads="1" noChangeShapeType="1" noTextEdit="1"/>
              </p:cNvSpPr>
              <p:nvPr/>
            </p:nvSpPr>
            <p:spPr>
              <a:xfrm>
                <a:off x="-19442" y="2401455"/>
                <a:ext cx="8719630" cy="63216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0126282-3165-4262-B1D3-D02EDB4C0C31}"/>
                  </a:ext>
                </a:extLst>
              </p:cNvPr>
              <p:cNvSpPr txBox="1"/>
              <p:nvPr/>
            </p:nvSpPr>
            <p:spPr>
              <a:xfrm>
                <a:off x="-19442" y="3139882"/>
                <a:ext cx="9441880"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𝑥</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f>
                            <m:fPr>
                              <m:ctrlPr>
                                <a:rPr lang="en-US" altLang="zh-CN" sz="2000" i="1">
                                  <a:latin typeface="Cambria Math" panose="02040503050406030204" pitchFamily="18" charset="0"/>
                                </a:rPr>
                              </m:ctrlPr>
                            </m:fPr>
                            <m:num>
                              <m:r>
                                <a:rPr lang="zh-CN" altLang="en-US" sz="2000" i="1">
                                  <a:latin typeface="Cambria Math" panose="02040503050406030204" pitchFamily="18" charset="0"/>
                                </a:rPr>
                                <m:t>𝜋</m:t>
                              </m:r>
                              <m:r>
                                <a:rPr lang="en-US" altLang="zh-CN" sz="2000" i="1">
                                  <a:latin typeface="Cambria Math" panose="02040503050406030204" pitchFamily="18" charset="0"/>
                                </a:rPr>
                                <m:t>𝑥</m:t>
                              </m:r>
                            </m:num>
                            <m:den>
                              <m:r>
                                <a:rPr lang="en-US" altLang="zh-CN" sz="2000" i="1">
                                  <a:latin typeface="Cambria Math" panose="02040503050406030204" pitchFamily="18" charset="0"/>
                                </a:rPr>
                                <m:t>𝑎</m:t>
                              </m:r>
                            </m:den>
                          </m:f>
                        </m:e>
                      </m:func>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𝑗</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𝑥</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e>
                      </m:d>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b="0" i="1" smtClean="0">
                              <a:latin typeface="Cambria Math" panose="02040503050406030204" pitchFamily="18" charset="0"/>
                            </a:rPr>
                            <m:t>−</m:t>
                          </m:r>
                          <m:r>
                            <a:rPr lang="en-US" altLang="zh-CN" sz="2000" i="1">
                              <a:latin typeface="Cambria Math" panose="02040503050406030204" pitchFamily="18" charset="0"/>
                            </a:rPr>
                            <m:t>𝑗</m:t>
                          </m:r>
                          <m:r>
                            <a:rPr lang="zh-CN" altLang="en-US" sz="2000" i="1" smtClean="0">
                              <a:latin typeface="Cambria Math" panose="02040503050406030204" pitchFamily="18" charset="0"/>
                            </a:rPr>
                            <m:t>𝛽</m:t>
                          </m:r>
                          <m:r>
                            <a:rPr lang="en-US" altLang="zh-CN" sz="2000" b="0" i="1" smtClean="0">
                              <a:latin typeface="Cambria Math" panose="02040503050406030204" pitchFamily="18" charset="0"/>
                            </a:rPr>
                            <m:t>𝑧</m:t>
                          </m:r>
                        </m:sup>
                      </m:sSup>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r>
                            <a:rPr lang="en-US" altLang="zh-CN" sz="2000" b="0" i="1" smtClean="0">
                              <a:latin typeface="Cambria Math" panose="02040503050406030204" pitchFamily="18" charset="0"/>
                            </a:rPr>
                            <m:t>𝑗</m:t>
                          </m:r>
                        </m:den>
                      </m:f>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𝑥</m:t>
                                  </m:r>
                                </m:sub>
                              </m:sSub>
                              <m:r>
                                <a:rPr lang="en-US" altLang="zh-CN" sz="2000" i="1">
                                  <a:latin typeface="Cambria Math" panose="02040503050406030204" pitchFamily="18" charset="0"/>
                                </a:rPr>
                                <m:t>𝑥</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m:t>
                              </m:r>
                              <m:r>
                                <a:rPr lang="en-US" altLang="zh-CN" sz="2000" i="1">
                                  <a:latin typeface="Cambria Math" panose="02040503050406030204" pitchFamily="18" charset="0"/>
                                </a:rPr>
                                <m:t>𝑗</m:t>
                              </m:r>
                              <m:r>
                                <a:rPr lang="zh-CN" altLang="en-US" sz="2000" i="1">
                                  <a:latin typeface="Cambria Math" panose="02040503050406030204" pitchFamily="18" charset="0"/>
                                </a:rPr>
                                <m:t>𝛽</m:t>
                              </m:r>
                              <m:r>
                                <a:rPr lang="en-US" altLang="zh-CN" sz="2000" i="1">
                                  <a:latin typeface="Cambria Math" panose="02040503050406030204" pitchFamily="18" charset="0"/>
                                </a:rPr>
                                <m:t>𝑧</m:t>
                              </m:r>
                            </m:sup>
                          </m:sSup>
                        </m:e>
                      </m:d>
                    </m:oMath>
                  </m:oMathPara>
                </a14:m>
                <a:endParaRPr lang="zh-CN" altLang="en-US" sz="2000" dirty="0"/>
              </a:p>
            </p:txBody>
          </p:sp>
        </mc:Choice>
        <mc:Fallback xmlns="">
          <p:sp>
            <p:nvSpPr>
              <p:cNvPr id="9" name="文本框 8">
                <a:extLst>
                  <a:ext uri="{FF2B5EF4-FFF2-40B4-BE49-F238E27FC236}">
                    <a16:creationId xmlns:a16="http://schemas.microsoft.com/office/drawing/2014/main" id="{D0126282-3165-4262-B1D3-D02EDB4C0C31}"/>
                  </a:ext>
                </a:extLst>
              </p:cNvPr>
              <p:cNvSpPr txBox="1">
                <a:spLocks noRot="1" noChangeAspect="1" noMove="1" noResize="1" noEditPoints="1" noAdjustHandles="1" noChangeArrowheads="1" noChangeShapeType="1" noTextEdit="1"/>
              </p:cNvSpPr>
              <p:nvPr/>
            </p:nvSpPr>
            <p:spPr>
              <a:xfrm>
                <a:off x="-19442" y="3139882"/>
                <a:ext cx="9441880" cy="632161"/>
              </a:xfrm>
              <a:prstGeom prst="rect">
                <a:avLst/>
              </a:prstGeom>
              <a:blipFill>
                <a:blip r:embed="rId5"/>
                <a:stretch>
                  <a:fillRect/>
                </a:stretch>
              </a:blipFill>
            </p:spPr>
            <p:txBody>
              <a:bodyPr/>
              <a:lstStyle/>
              <a:p>
                <a:r>
                  <a:rPr lang="zh-CN" altLang="en-US">
                    <a:noFill/>
                  </a:rPr>
                  <a:t> </a:t>
                </a:r>
              </a:p>
            </p:txBody>
          </p:sp>
        </mc:Fallback>
      </mc:AlternateContent>
      <p:pic>
        <p:nvPicPr>
          <p:cNvPr id="10" name="Picture 2">
            <a:extLst>
              <a:ext uri="{FF2B5EF4-FFF2-40B4-BE49-F238E27FC236}">
                <a16:creationId xmlns:a16="http://schemas.microsoft.com/office/drawing/2014/main" id="{3DDA577B-1153-48C6-9895-2C60D6529EC9}"/>
              </a:ext>
            </a:extLst>
          </p:cNvPr>
          <p:cNvPicPr>
            <a:picLocks noChangeAspect="1" noChangeArrowheads="1"/>
          </p:cNvPicPr>
          <p:nvPr/>
        </p:nvPicPr>
        <p:blipFill rotWithShape="1">
          <a:blip r:embed="rId6" cstate="print"/>
          <a:srcRect t="87352"/>
          <a:stretch/>
        </p:blipFill>
        <p:spPr bwMode="auto">
          <a:xfrm>
            <a:off x="4255571" y="6373293"/>
            <a:ext cx="4679222" cy="440083"/>
          </a:xfrm>
          <a:prstGeom prst="rect">
            <a:avLst/>
          </a:prstGeom>
          <a:noFill/>
          <a:ln w="9525">
            <a:noFill/>
            <a:miter lim="800000"/>
            <a:headEnd/>
            <a:tailEnd/>
          </a:ln>
        </p:spPr>
      </p:pic>
      <p:pic>
        <p:nvPicPr>
          <p:cNvPr id="6" name="图片 5">
            <a:extLst>
              <a:ext uri="{FF2B5EF4-FFF2-40B4-BE49-F238E27FC236}">
                <a16:creationId xmlns:a16="http://schemas.microsoft.com/office/drawing/2014/main" id="{2801AFE2-0395-4BF3-B3F1-D29CB4F1BA33}"/>
              </a:ext>
            </a:extLst>
          </p:cNvPr>
          <p:cNvPicPr>
            <a:picLocks noChangeAspect="1"/>
          </p:cNvPicPr>
          <p:nvPr/>
        </p:nvPicPr>
        <p:blipFill>
          <a:blip r:embed="rId7"/>
          <a:stretch>
            <a:fillRect/>
          </a:stretch>
        </p:blipFill>
        <p:spPr>
          <a:xfrm>
            <a:off x="4079748" y="3810605"/>
            <a:ext cx="4686300" cy="252412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4AE50B1-BFDA-4799-8CE2-EFEC5D4FA67D}"/>
                  </a:ext>
                </a:extLst>
              </p:cNvPr>
              <p:cNvSpPr txBox="1"/>
              <p:nvPr/>
            </p:nvSpPr>
            <p:spPr>
              <a:xfrm>
                <a:off x="7307955" y="4696046"/>
                <a:ext cx="166423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oMath>
                  </m:oMathPara>
                </a14:m>
                <a:endParaRPr lang="zh-CN" altLang="en-US" dirty="0"/>
              </a:p>
            </p:txBody>
          </p:sp>
        </mc:Choice>
        <mc:Fallback xmlns="">
          <p:sp>
            <p:nvSpPr>
              <p:cNvPr id="7" name="文本框 6">
                <a:extLst>
                  <a:ext uri="{FF2B5EF4-FFF2-40B4-BE49-F238E27FC236}">
                    <a16:creationId xmlns:a16="http://schemas.microsoft.com/office/drawing/2014/main" id="{A4AE50B1-BFDA-4799-8CE2-EFEC5D4FA67D}"/>
                  </a:ext>
                </a:extLst>
              </p:cNvPr>
              <p:cNvSpPr txBox="1">
                <a:spLocks noRot="1" noChangeAspect="1" noMove="1" noResize="1" noEditPoints="1" noAdjustHandles="1" noChangeArrowheads="1" noChangeShapeType="1" noTextEdit="1"/>
              </p:cNvSpPr>
              <p:nvPr/>
            </p:nvSpPr>
            <p:spPr>
              <a:xfrm>
                <a:off x="7307955" y="4696046"/>
                <a:ext cx="1664238" cy="298415"/>
              </a:xfrm>
              <a:prstGeom prst="rect">
                <a:avLst/>
              </a:prstGeom>
              <a:blipFill>
                <a:blip r:embed="rId8"/>
                <a:stretch>
                  <a:fillRect l="-1465" r="-3297" b="-26531"/>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Resonant Cavities</a:t>
            </a:r>
          </a:p>
        </p:txBody>
      </p:sp>
      <p:sp>
        <p:nvSpPr>
          <p:cNvPr id="4" name="TextBox 3"/>
          <p:cNvSpPr txBox="1"/>
          <p:nvPr/>
        </p:nvSpPr>
        <p:spPr>
          <a:xfrm>
            <a:off x="0" y="1676400"/>
            <a:ext cx="5181600" cy="3447098"/>
          </a:xfrm>
          <a:prstGeom prst="rect">
            <a:avLst/>
          </a:prstGeom>
          <a:noFill/>
        </p:spPr>
        <p:txBody>
          <a:bodyPr wrap="square" rtlCol="0">
            <a:spAutoFit/>
          </a:bodyPr>
          <a:lstStyle/>
          <a:p>
            <a:r>
              <a:rPr lang="en-US" sz="2000" dirty="0"/>
              <a:t>A rectangular waveguide has metal walls on four sides. When the two remaining sides are terminated with conducting walls, the </a:t>
            </a:r>
            <a:r>
              <a:rPr lang="en-US" sz="2000" dirty="0">
                <a:solidFill>
                  <a:srgbClr val="FF0000"/>
                </a:solidFill>
              </a:rPr>
              <a:t>waveguide becomes a cavity</a:t>
            </a:r>
            <a:r>
              <a:rPr lang="en-US" sz="2000" dirty="0"/>
              <a:t>. By designing cavities to </a:t>
            </a:r>
            <a:r>
              <a:rPr lang="en-US" sz="2000" i="1" dirty="0"/>
              <a:t>resonate at specific frequencies, they can be used as circuit elements in </a:t>
            </a:r>
            <a:r>
              <a:rPr lang="en-US" sz="2000" i="1" dirty="0">
                <a:solidFill>
                  <a:srgbClr val="FF0000"/>
                </a:solidFill>
              </a:rPr>
              <a:t>microwave oscillators, amplifiers, and </a:t>
            </a:r>
            <a:r>
              <a:rPr lang="en-US" sz="2000" i="1" dirty="0" err="1">
                <a:solidFill>
                  <a:srgbClr val="FF0000"/>
                </a:solidFill>
              </a:rPr>
              <a:t>bandpass</a:t>
            </a:r>
            <a:r>
              <a:rPr lang="en-US" sz="2000" i="1" dirty="0">
                <a:solidFill>
                  <a:srgbClr val="FF0000"/>
                </a:solidFill>
              </a:rPr>
              <a:t> filters.</a:t>
            </a:r>
          </a:p>
          <a:p>
            <a:endParaRPr lang="en-US" i="1" dirty="0">
              <a:solidFill>
                <a:srgbClr val="FF0000"/>
              </a:solidFill>
            </a:endParaRPr>
          </a:p>
          <a:p>
            <a:r>
              <a:rPr lang="en-US" sz="2000" dirty="0">
                <a:solidFill>
                  <a:schemeClr val="tx2"/>
                </a:solidFill>
              </a:rPr>
              <a:t>Resonant Frequency</a:t>
            </a:r>
          </a:p>
          <a:p>
            <a:endParaRPr lang="en-US" sz="2000" dirty="0">
              <a:solidFill>
                <a:schemeClr val="tx2"/>
              </a:solidFill>
            </a:endParaRPr>
          </a:p>
          <a:p>
            <a:endParaRPr lang="en-US" sz="2000" dirty="0">
              <a:solidFill>
                <a:schemeClr val="tx2"/>
              </a:solidFill>
            </a:endParaRPr>
          </a:p>
        </p:txBody>
      </p:sp>
      <p:sp>
        <p:nvSpPr>
          <p:cNvPr id="7" name="TextBox 6"/>
          <p:cNvSpPr txBox="1"/>
          <p:nvPr/>
        </p:nvSpPr>
        <p:spPr>
          <a:xfrm>
            <a:off x="76200" y="5543490"/>
            <a:ext cx="1650412" cy="400110"/>
          </a:xfrm>
          <a:prstGeom prst="rect">
            <a:avLst/>
          </a:prstGeom>
          <a:noFill/>
        </p:spPr>
        <p:txBody>
          <a:bodyPr wrap="none" rtlCol="0">
            <a:spAutoFit/>
          </a:bodyPr>
          <a:lstStyle/>
          <a:p>
            <a:r>
              <a:rPr lang="en-US" sz="2000" dirty="0">
                <a:solidFill>
                  <a:srgbClr val="1F497D"/>
                </a:solidFill>
              </a:rPr>
              <a:t>Quality factor</a:t>
            </a:r>
          </a:p>
        </p:txBody>
      </p:sp>
      <p:sp>
        <p:nvSpPr>
          <p:cNvPr id="9" name="TextBox 8"/>
          <p:cNvSpPr txBox="1"/>
          <p:nvPr/>
        </p:nvSpPr>
        <p:spPr>
          <a:xfrm>
            <a:off x="1981201" y="5257800"/>
            <a:ext cx="34290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i="1" dirty="0">
                <a:solidFill>
                  <a:srgbClr val="FF0000"/>
                </a:solidFill>
              </a:rPr>
              <a:t>The quality factor </a:t>
            </a:r>
            <a:r>
              <a:rPr lang="en-US" i="1" dirty="0"/>
              <a:t>is defined in terms of the ratio of the energy</a:t>
            </a:r>
          </a:p>
          <a:p>
            <a:r>
              <a:rPr lang="en-US" i="1" dirty="0"/>
              <a:t>stored in the cavity volume to the energy dissipated in the</a:t>
            </a:r>
          </a:p>
          <a:p>
            <a:r>
              <a:rPr lang="en-US" i="1" dirty="0"/>
              <a:t>cavity walls through conduction.</a:t>
            </a:r>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152400" y="4448343"/>
            <a:ext cx="3733800" cy="704204"/>
          </a:xfrm>
          <a:prstGeom prst="rect">
            <a:avLst/>
          </a:prstGeom>
          <a:noFill/>
          <a:ln w="9525">
            <a:noFill/>
            <a:miter lim="800000"/>
            <a:headEnd/>
            <a:tailEnd/>
          </a:ln>
        </p:spPr>
      </p:pic>
      <p:pic>
        <p:nvPicPr>
          <p:cNvPr id="56324" name="Picture 4"/>
          <p:cNvPicPr>
            <a:picLocks noChangeAspect="1" noChangeArrowheads="1"/>
          </p:cNvPicPr>
          <p:nvPr/>
        </p:nvPicPr>
        <p:blipFill>
          <a:blip r:embed="rId3" cstate="print"/>
          <a:srcRect/>
          <a:stretch>
            <a:fillRect/>
          </a:stretch>
        </p:blipFill>
        <p:spPr bwMode="auto">
          <a:xfrm>
            <a:off x="324169" y="5943600"/>
            <a:ext cx="1177289" cy="690829"/>
          </a:xfrm>
          <a:prstGeom prst="rect">
            <a:avLst/>
          </a:prstGeom>
          <a:noFill/>
          <a:ln w="9525">
            <a:noFill/>
            <a:miter lim="800000"/>
            <a:headEnd/>
            <a:tailEnd/>
          </a:ln>
        </p:spPr>
      </p:pic>
      <p:pic>
        <p:nvPicPr>
          <p:cNvPr id="56325" name="Picture 5"/>
          <p:cNvPicPr>
            <a:picLocks noGrp="1" noChangeAspect="1" noChangeArrowheads="1"/>
          </p:cNvPicPr>
          <p:nvPr>
            <p:ph sz="quarter" idx="1"/>
          </p:nvPr>
        </p:nvPicPr>
        <p:blipFill>
          <a:blip r:embed="rId4" cstate="print"/>
          <a:srcRect/>
          <a:stretch>
            <a:fillRect/>
          </a:stretch>
        </p:blipFill>
        <p:spPr bwMode="auto">
          <a:xfrm>
            <a:off x="5556004" y="68527"/>
            <a:ext cx="3511796" cy="6789473"/>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F0BB3FB9-0F5F-4E9A-8E06-FA54B27E7105}"/>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6" name="Picture 2"/>
          <p:cNvPicPr>
            <a:picLocks noGrp="1" noChangeAspect="1" noChangeArrowheads="1"/>
          </p:cNvPicPr>
          <p:nvPr>
            <p:ph sz="quarter" idx="1"/>
          </p:nvPr>
        </p:nvPicPr>
        <p:blipFill>
          <a:blip r:embed="rId2" cstate="print"/>
          <a:srcRect/>
          <a:stretch>
            <a:fillRect/>
          </a:stretch>
        </p:blipFill>
        <p:spPr bwMode="auto">
          <a:xfrm>
            <a:off x="0" y="46412"/>
            <a:ext cx="5715000" cy="2654158"/>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152400" y="2743200"/>
            <a:ext cx="5486400" cy="3958813"/>
          </a:xfrm>
          <a:prstGeom prst="rect">
            <a:avLst/>
          </a:prstGeom>
          <a:noFill/>
          <a:ln w="9525">
            <a:noFill/>
            <a:miter lim="800000"/>
            <a:headEnd/>
            <a:tailEnd/>
          </a:ln>
        </p:spPr>
      </p:pic>
      <p:sp>
        <p:nvSpPr>
          <p:cNvPr id="5" name="TextBox 4"/>
          <p:cNvSpPr txBox="1"/>
          <p:nvPr/>
        </p:nvSpPr>
        <p:spPr>
          <a:xfrm>
            <a:off x="7924800" y="6324600"/>
            <a:ext cx="653770" cy="369332"/>
          </a:xfrm>
          <a:prstGeom prst="rect">
            <a:avLst/>
          </a:prstGeom>
          <a:noFill/>
        </p:spPr>
        <p:txBody>
          <a:bodyPr wrap="none" rtlCol="0">
            <a:spAutoFit/>
          </a:bodyPr>
          <a:lstStyle/>
          <a:p>
            <a:r>
              <a:rPr lang="en-US" dirty="0">
                <a:solidFill>
                  <a:srgbClr val="FF0000"/>
                </a:solidFill>
              </a:rPr>
              <a:t>Cont.</a:t>
            </a:r>
          </a:p>
        </p:txBody>
      </p:sp>
      <p:sp>
        <p:nvSpPr>
          <p:cNvPr id="2" name="灯片编号占位符 1">
            <a:extLst>
              <a:ext uri="{FF2B5EF4-FFF2-40B4-BE49-F238E27FC236}">
                <a16:creationId xmlns:a16="http://schemas.microsoft.com/office/drawing/2014/main" id="{40CC57E0-DDB5-4102-A8E6-B67B649D96B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Grp="1" noChangeAspect="1" noChangeArrowheads="1"/>
          </p:cNvPicPr>
          <p:nvPr>
            <p:ph sz="quarter" idx="1"/>
          </p:nvPr>
        </p:nvPicPr>
        <p:blipFill>
          <a:blip r:embed="rId2" cstate="print"/>
          <a:srcRect/>
          <a:stretch>
            <a:fillRect/>
          </a:stretch>
        </p:blipFill>
        <p:spPr bwMode="auto">
          <a:xfrm>
            <a:off x="0" y="46412"/>
            <a:ext cx="4658262" cy="2163388"/>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152401" y="2209800"/>
            <a:ext cx="4419600" cy="3189044"/>
          </a:xfrm>
          <a:prstGeom prst="rect">
            <a:avLst/>
          </a:prstGeom>
          <a:noFill/>
          <a:ln w="9525">
            <a:noFill/>
            <a:miter lim="800000"/>
            <a:headEnd/>
            <a:tailEnd/>
          </a:ln>
        </p:spPr>
      </p:pic>
      <p:pic>
        <p:nvPicPr>
          <p:cNvPr id="57348" name="Picture 4"/>
          <p:cNvPicPr>
            <a:picLocks noChangeAspect="1" noChangeArrowheads="1"/>
          </p:cNvPicPr>
          <p:nvPr/>
        </p:nvPicPr>
        <p:blipFill>
          <a:blip r:embed="rId4" cstate="print"/>
          <a:srcRect/>
          <a:stretch>
            <a:fillRect/>
          </a:stretch>
        </p:blipFill>
        <p:spPr bwMode="auto">
          <a:xfrm>
            <a:off x="0" y="457200"/>
            <a:ext cx="5644592" cy="8222685"/>
          </a:xfrm>
          <a:prstGeom prst="rect">
            <a:avLst/>
          </a:prstGeom>
          <a:noFill/>
          <a:ln w="9525">
            <a:noFill/>
            <a:miter lim="800000"/>
            <a:headEnd/>
            <a:tailEnd/>
          </a:ln>
        </p:spPr>
      </p:pic>
      <p:pic>
        <p:nvPicPr>
          <p:cNvPr id="5" name="Picture 4" descr="ex8-11.tiff"/>
          <p:cNvPicPr>
            <a:picLocks noChangeAspect="1"/>
          </p:cNvPicPr>
          <p:nvPr/>
        </p:nvPicPr>
        <p:blipFill>
          <a:blip r:embed="rId5" cstate="print"/>
          <a:stretch>
            <a:fillRect/>
          </a:stretch>
        </p:blipFill>
        <p:spPr>
          <a:xfrm>
            <a:off x="5562600" y="4876800"/>
            <a:ext cx="1834757" cy="1828800"/>
          </a:xfrm>
          <a:prstGeom prst="rect">
            <a:avLst/>
          </a:prstGeom>
        </p:spPr>
      </p:pic>
      <p:sp>
        <p:nvSpPr>
          <p:cNvPr id="6" name="Rectangle 5"/>
          <p:cNvSpPr/>
          <p:nvPr/>
        </p:nvSpPr>
        <p:spPr>
          <a:xfrm>
            <a:off x="5486400" y="4800600"/>
            <a:ext cx="1981200" cy="1981200"/>
          </a:xfrm>
          <a:prstGeom prst="rect">
            <a:avLst/>
          </a:prstGeom>
          <a:solidFill>
            <a:schemeClr val="accent1">
              <a:alpha val="0"/>
            </a:schemeClr>
          </a:solidFill>
          <a:ln w="25908"/>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灯片编号占位符 1">
            <a:extLst>
              <a:ext uri="{FF2B5EF4-FFF2-40B4-BE49-F238E27FC236}">
                <a16:creationId xmlns:a16="http://schemas.microsoft.com/office/drawing/2014/main" id="{A844BE92-1526-47DA-9D3D-D0A19D1ED517}"/>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Transfer</a:t>
            </a:r>
          </a:p>
        </p:txBody>
      </p:sp>
      <mc:AlternateContent xmlns:mc="http://schemas.openxmlformats.org/markup-compatibility/2006" xmlns:a14="http://schemas.microsoft.com/office/drawing/2010/main">
        <mc:Choice Requires="a14">
          <p:sp>
            <p:nvSpPr>
              <p:cNvPr id="4" name="TextBox 3"/>
              <p:cNvSpPr txBox="1"/>
              <p:nvPr/>
            </p:nvSpPr>
            <p:spPr>
              <a:xfrm>
                <a:off x="0" y="3117520"/>
                <a:ext cx="9137438" cy="1523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𝑧</m:t>
                          </m:r>
                        </m:e>
                      </m:acc>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0</m:t>
                                      </m:r>
                                    </m:sub>
                                    <m:sup>
                                      <m:r>
                                        <a:rPr lang="en-US" sz="2000" b="0" i="1" smtClean="0">
                                          <a:latin typeface="Cambria Math" panose="02040503050406030204" pitchFamily="18" charset="0"/>
                                          <a:ea typeface="Cambria Math" panose="02040503050406030204" pitchFamily="18" charset="0"/>
                                        </a:rPr>
                                        <m:t>𝑖</m:t>
                                      </m:r>
                                    </m:sup>
                                  </m:sSubSup>
                                </m:e>
                              </m:d>
                            </m:e>
                            <m:sup>
                              <m:r>
                                <a:rPr lang="en-US" sz="2000" b="0" i="1" smtClean="0">
                                  <a:latin typeface="Cambria Math" panose="02040503050406030204" pitchFamily="18" charset="0"/>
                                  <a:ea typeface="Cambria Math" panose="02040503050406030204" pitchFamily="18" charset="0"/>
                                </a:rPr>
                                <m:t>2</m:t>
                              </m:r>
                            </m:sup>
                          </m:sSup>
                        </m:num>
                        <m:den>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m:t>
                              </m:r>
                            </m:sup>
                          </m:sSubSup>
                        </m:den>
                      </m:f>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Γ</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b="0" i="1" smtClean="0">
                                  <a:latin typeface="Cambria Math" panose="02040503050406030204" pitchFamily="18" charset="0"/>
                                  <a:ea typeface="Cambria Math" panose="02040503050406030204" pitchFamily="18" charset="0"/>
                                </a:rPr>
                                <m:t>∗</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𝑧</m:t>
                              </m:r>
                            </m:sup>
                          </m:sSup>
                        </m:e>
                      </m:d>
                    </m:oMath>
                  </m:oMathPara>
                </a14:m>
                <a:endParaRPr lang="en-US" sz="20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3117520"/>
                <a:ext cx="9137438" cy="1523109"/>
              </a:xfrm>
              <a:prstGeom prst="rect">
                <a:avLst/>
              </a:prstGeom>
              <a:blipFill rotWithShape="0">
                <a:blip r:embed="rId2" cstate="print"/>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cstate="print"/>
          <a:stretch>
            <a:fillRect/>
          </a:stretch>
        </p:blipFill>
        <p:spPr>
          <a:xfrm>
            <a:off x="327825" y="1600200"/>
            <a:ext cx="4191750" cy="152290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33857" y="4800600"/>
                <a:ext cx="4533100" cy="7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=0</m:t>
                          </m:r>
                        </m:e>
                      </m:d>
                      <m:r>
                        <a:rPr lang="en-US" sz="2000" b="0" i="1" smtClean="0">
                          <a:latin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e>
                      </m:d>
                    </m:oMath>
                  </m:oMathPara>
                </a14:m>
                <a:endParaRPr lang="en-US" sz="2000" dirty="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3857" y="4800600"/>
                <a:ext cx="4533100" cy="761555"/>
              </a:xfrm>
              <a:prstGeom prst="rect">
                <a:avLst/>
              </a:prstGeom>
              <a:blipFill rotWithShape="0">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1786" y="5722126"/>
                <a:ext cx="3858556" cy="761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2</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𝐻</m:t>
                              </m:r>
                            </m:e>
                          </m:acc>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a:rPr lang="el-GR" sz="2000" i="1" smtClean="0">
                                  <a:latin typeface="Cambria Math" panose="02040503050406030204" pitchFamily="18" charset="0"/>
                                  <a:ea typeface="Cambria Math" panose="02040503050406030204" pitchFamily="18" charset="0"/>
                                </a:rPr>
                                <m:t>𝜏</m:t>
                              </m:r>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dirty="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1786" y="5722126"/>
                <a:ext cx="3858556" cy="761875"/>
              </a:xfrm>
              <a:prstGeom prst="rect">
                <a:avLst/>
              </a:prstGeom>
              <a:blipFill rotWithShape="0">
                <a:blip r:embed="rId5" cstate="print"/>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6" cstate="print"/>
          <a:stretch>
            <a:fillRect/>
          </a:stretch>
        </p:blipFill>
        <p:spPr>
          <a:xfrm>
            <a:off x="4856203" y="1584919"/>
            <a:ext cx="3803625" cy="1532601"/>
          </a:xfrm>
          <a:prstGeom prst="rect">
            <a:avLst/>
          </a:prstGeom>
        </p:spPr>
      </p:pic>
      <p:sp>
        <p:nvSpPr>
          <p:cNvPr id="3" name="灯片编号占位符 2">
            <a:extLst>
              <a:ext uri="{FF2B5EF4-FFF2-40B4-BE49-F238E27FC236}">
                <a16:creationId xmlns:a16="http://schemas.microsoft.com/office/drawing/2014/main" id="{70EB38FF-6C00-489D-B810-D1483A40701E}"/>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89</a:t>
            </a:fld>
            <a:endParaRPr lang="en-US"/>
          </a:p>
        </p:txBody>
      </p:sp>
    </p:spTree>
    <p:extLst>
      <p:ext uri="{BB962C8B-B14F-4D97-AF65-F5344CB8AC3E}">
        <p14:creationId xmlns:p14="http://schemas.microsoft.com/office/powerpoint/2010/main" val="673198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28600"/>
            <a:ext cx="8153400" cy="990600"/>
          </a:xfrm>
        </p:spPr>
        <p:txBody>
          <a:bodyPr>
            <a:normAutofit fontScale="90000"/>
          </a:bodyPr>
          <a:lstStyle/>
          <a:p>
            <a:r>
              <a:rPr lang="en-US" dirty="0"/>
              <a:t>Reflection and Transmission Coefficients</a:t>
            </a:r>
          </a:p>
        </p:txBody>
      </p:sp>
      <p:sp>
        <p:nvSpPr>
          <p:cNvPr id="4" name="灯片编号占位符 3">
            <a:extLst>
              <a:ext uri="{FF2B5EF4-FFF2-40B4-BE49-F238E27FC236}">
                <a16:creationId xmlns:a16="http://schemas.microsoft.com/office/drawing/2014/main" id="{69334AF3-A0A9-4DB0-983D-A42A4C31F35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a:t>
            </a:fld>
            <a:endParaRPr lang="en-US"/>
          </a:p>
        </p:txBody>
      </p:sp>
      <p:pic>
        <p:nvPicPr>
          <p:cNvPr id="6" name="open-end twice 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5616" y="1556792"/>
            <a:ext cx="6480720" cy="4860540"/>
          </a:xfrm>
          <a:prstGeom prst="rect">
            <a:avLst/>
          </a:prstGeom>
        </p:spPr>
      </p:pic>
      <p:sp>
        <p:nvSpPr>
          <p:cNvPr id="7" name="矩形 6"/>
          <p:cNvSpPr/>
          <p:nvPr/>
        </p:nvSpPr>
        <p:spPr>
          <a:xfrm>
            <a:off x="5418908" y="6453336"/>
            <a:ext cx="2192588" cy="338554"/>
          </a:xfrm>
          <a:prstGeom prst="rect">
            <a:avLst/>
          </a:prstGeom>
        </p:spPr>
        <p:txBody>
          <a:bodyPr wrap="none">
            <a:spAutoFit/>
          </a:bodyPr>
          <a:lstStyle/>
          <a:p>
            <a:r>
              <a:rPr lang="en-US" altLang="zh-CN" sz="1600" dirty="0" smtClean="0">
                <a:latin typeface="Gill Sans MT" panose="020B0502020104020203" pitchFamily="34" charset="0"/>
              </a:rPr>
              <a:t>Prof . </a:t>
            </a:r>
            <a:r>
              <a:rPr lang="en-US" altLang="zh-CN" sz="1600" dirty="0" err="1" smtClean="0">
                <a:latin typeface="Gill Sans MT" panose="020B0502020104020203" pitchFamily="34" charset="0"/>
              </a:rPr>
              <a:t>Watler</a:t>
            </a:r>
            <a:r>
              <a:rPr lang="en-US" altLang="zh-CN" sz="1600" dirty="0" smtClean="0">
                <a:latin typeface="Gill Sans MT" panose="020B0502020104020203" pitchFamily="34" charset="0"/>
              </a:rPr>
              <a:t> Lewin, MIT</a:t>
            </a:r>
            <a:endParaRPr lang="zh-CN" altLang="en-US" sz="1600" dirty="0"/>
          </a:p>
        </p:txBody>
      </p:sp>
      <p:sp>
        <p:nvSpPr>
          <p:cNvPr id="9" name="圆角矩形 8"/>
          <p:cNvSpPr/>
          <p:nvPr/>
        </p:nvSpPr>
        <p:spPr>
          <a:xfrm>
            <a:off x="1187624" y="1628800"/>
            <a:ext cx="2736304" cy="432048"/>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b="1" dirty="0">
                <a:solidFill>
                  <a:schemeClr val="accent6">
                    <a:lumMod val="60000"/>
                    <a:lumOff val="40000"/>
                  </a:schemeClr>
                </a:solidFill>
                <a:latin typeface="Gill Sans MT" panose="020B0502020104020203" pitchFamily="34" charset="0"/>
              </a:rPr>
              <a:t>🔨</a:t>
            </a:r>
            <a:r>
              <a:rPr lang="zh-CN" altLang="en-US" sz="2000" b="1" dirty="0" smtClean="0">
                <a:solidFill>
                  <a:schemeClr val="accent6">
                    <a:lumMod val="60000"/>
                    <a:lumOff val="40000"/>
                  </a:schemeClr>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Demo: </a:t>
            </a:r>
            <a:r>
              <a:rPr lang="en-US" altLang="zh-CN" sz="2000" dirty="0" smtClean="0">
                <a:solidFill>
                  <a:schemeClr val="tx1"/>
                </a:solidFill>
                <a:latin typeface="Gill Sans MT" panose="020B0502020104020203" pitchFamily="34" charset="0"/>
              </a:rPr>
              <a:t>|</a:t>
            </a:r>
            <a:r>
              <a:rPr lang="en-US" altLang="zh-CN" sz="2000" b="1" dirty="0" err="1" smtClean="0">
                <a:solidFill>
                  <a:schemeClr val="tx1"/>
                </a:solidFill>
                <a:latin typeface="Gill Sans MT" panose="020B0502020104020203" pitchFamily="34" charset="0"/>
              </a:rPr>
              <a:t>E</a:t>
            </a:r>
            <a:r>
              <a:rPr lang="en-US" altLang="zh-CN" sz="2000" baseline="-25000" dirty="0" err="1" smtClean="0">
                <a:solidFill>
                  <a:schemeClr val="tx1"/>
                </a:solidFill>
                <a:latin typeface="Gill Sans MT" panose="020B0502020104020203" pitchFamily="34" charset="0"/>
              </a:rPr>
              <a:t>r</a:t>
            </a:r>
            <a:r>
              <a:rPr lang="en-US" altLang="zh-CN" sz="2000" dirty="0" smtClean="0">
                <a:solidFill>
                  <a:schemeClr val="tx1"/>
                </a:solidFill>
                <a:latin typeface="Gill Sans MT" panose="020B0502020104020203" pitchFamily="34" charset="0"/>
              </a:rPr>
              <a:t>| </a:t>
            </a:r>
            <a:r>
              <a:rPr lang="en-US" altLang="zh-CN" sz="2000" b="1" dirty="0" smtClean="0">
                <a:solidFill>
                  <a:schemeClr val="tx1"/>
                </a:solidFill>
                <a:latin typeface="Gill Sans MT" panose="020B0502020104020203" pitchFamily="34" charset="0"/>
              </a:rPr>
              <a:t>/</a:t>
            </a:r>
            <a:r>
              <a:rPr lang="en-US" altLang="zh-CN" sz="2000" dirty="0" smtClean="0">
                <a:solidFill>
                  <a:schemeClr val="tx1"/>
                </a:solidFill>
                <a:latin typeface="Gill Sans MT" panose="020B0502020104020203" pitchFamily="34" charset="0"/>
              </a:rPr>
              <a:t> |</a:t>
            </a:r>
            <a:r>
              <a:rPr lang="en-US" altLang="zh-CN" sz="2000" b="1" dirty="0" err="1" smtClean="0">
                <a:solidFill>
                  <a:schemeClr val="tx1"/>
                </a:solidFill>
                <a:latin typeface="Gill Sans MT" panose="020B0502020104020203" pitchFamily="34" charset="0"/>
              </a:rPr>
              <a:t>E</a:t>
            </a:r>
            <a:r>
              <a:rPr lang="en-US" altLang="zh-CN" sz="2000" baseline="-25000" dirty="0" err="1" smtClean="0">
                <a:solidFill>
                  <a:schemeClr val="tx1"/>
                </a:solidFill>
                <a:latin typeface="Gill Sans MT" panose="020B0502020104020203" pitchFamily="34" charset="0"/>
              </a:rPr>
              <a:t>i</a:t>
            </a:r>
            <a:r>
              <a:rPr lang="en-US" altLang="zh-CN" sz="2000" dirty="0" smtClean="0">
                <a:solidFill>
                  <a:schemeClr val="tx1"/>
                </a:solidFill>
                <a:latin typeface="Gill Sans MT" panose="020B0502020104020203" pitchFamily="34" charset="0"/>
              </a:rPr>
              <a:t>|</a:t>
            </a:r>
            <a:r>
              <a:rPr lang="en-US" altLang="zh-CN" sz="2000" b="1" dirty="0" smtClean="0">
                <a:solidFill>
                  <a:schemeClr val="tx1"/>
                </a:solidFill>
                <a:latin typeface="Gill Sans MT" panose="020B0502020104020203" pitchFamily="34" charset="0"/>
              </a:rPr>
              <a:t> &gt;1</a:t>
            </a:r>
          </a:p>
        </p:txBody>
      </p:sp>
      <p:sp>
        <p:nvSpPr>
          <p:cNvPr id="10" name="圆角矩形 9"/>
          <p:cNvSpPr/>
          <p:nvPr/>
        </p:nvSpPr>
        <p:spPr>
          <a:xfrm>
            <a:off x="0" y="7938"/>
            <a:ext cx="612648" cy="629782"/>
          </a:xfrm>
          <a:prstGeom prst="roundRect">
            <a:avLst>
              <a:gd name="adj" fmla="val 10373"/>
            </a:avLst>
          </a:prstGeom>
          <a:solidFill>
            <a:schemeClr val="accent6">
              <a:lumMod val="20000"/>
              <a:lumOff val="8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3200" b="1" dirty="0" smtClean="0">
                <a:solidFill>
                  <a:schemeClr val="accent6">
                    <a:lumMod val="60000"/>
                    <a:lumOff val="40000"/>
                  </a:schemeClr>
                </a:solidFill>
                <a:latin typeface="Gill Sans MT" panose="020B0502020104020203" pitchFamily="34" charset="0"/>
              </a:rPr>
              <a:t>🔨</a:t>
            </a:r>
            <a:endParaRPr lang="en-US" altLang="zh-CN" sz="3200" dirty="0" smtClean="0">
              <a:solidFill>
                <a:schemeClr val="tx1"/>
              </a:solidFill>
              <a:latin typeface="Gill Sans MT" panose="020B0502020104020203" pitchFamily="34" charset="0"/>
            </a:endParaRPr>
          </a:p>
        </p:txBody>
      </p:sp>
    </p:spTree>
    <p:extLst>
      <p:ext uri="{BB962C8B-B14F-4D97-AF65-F5344CB8AC3E}">
        <p14:creationId xmlns:p14="http://schemas.microsoft.com/office/powerpoint/2010/main" val="30260243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Transfer (cont.)</a:t>
            </a:r>
          </a:p>
        </p:txBody>
      </p:sp>
      <mc:AlternateContent xmlns:mc="http://schemas.openxmlformats.org/markup-compatibility/2006" xmlns:a14="http://schemas.microsoft.com/office/drawing/2010/main">
        <mc:Choice Requires="a14">
          <p:sp>
            <p:nvSpPr>
              <p:cNvPr id="7" name="TextBox 6"/>
              <p:cNvSpPr txBox="1"/>
              <p:nvPr/>
            </p:nvSpPr>
            <p:spPr>
              <a:xfrm>
                <a:off x="304800" y="1600200"/>
                <a:ext cx="4533100" cy="761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r>
                            <a:rPr lang="en-US" sz="2000" b="0" i="1" smtClean="0">
                              <a:latin typeface="Cambria Math" panose="02040503050406030204" pitchFamily="18" charset="0"/>
                            </a:rPr>
                            <m:t>=0</m:t>
                          </m:r>
                        </m:e>
                      </m:d>
                      <m:r>
                        <a:rPr lang="en-US" sz="2000" b="0" i="1" smtClean="0">
                          <a:latin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sSubSup>
                        </m:den>
                      </m:f>
                      <m:d>
                        <m:dPr>
                          <m:ctrlPr>
                            <a:rPr lang="en-US" sz="2000" i="1">
                              <a:latin typeface="Cambria Math" panose="02040503050406030204" pitchFamily="18" charset="0"/>
                              <a:ea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Γ</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Γ</m:t>
                                  </m:r>
                                </m:e>
                              </m:d>
                            </m:e>
                            <m:sup>
                              <m:r>
                                <a:rPr lang="en-US" sz="2000" b="0" i="1" smtClean="0">
                                  <a:latin typeface="Cambria Math" panose="02040503050406030204" pitchFamily="18" charset="0"/>
                                  <a:ea typeface="Cambria Math" panose="02040503050406030204" pitchFamily="18" charset="0"/>
                                </a:rPr>
                                <m:t>2</m:t>
                              </m:r>
                            </m:sup>
                          </m:sSup>
                        </m:e>
                      </m:d>
                    </m:oMath>
                  </m:oMathPara>
                </a14:m>
                <a:endParaRPr lang="en-US" sz="2000" dirty="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600200"/>
                <a:ext cx="4533100" cy="761555"/>
              </a:xfrm>
              <a:prstGeom prst="rect">
                <a:avLst/>
              </a:prstGeom>
              <a:blipFill rotWithShape="0">
                <a:blip r:embed="rId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5714" y="3128945"/>
                <a:ext cx="9619749" cy="2100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𝑆</m:t>
                              </m:r>
                            </m:e>
                          </m:acc>
                        </m:e>
                        <m:sub>
                          <m:r>
                            <a:rPr lang="en-US" sz="2000" b="0" i="1" smtClean="0">
                              <a:latin typeface="Cambria Math" panose="02040503050406030204" pitchFamily="18" charset="0"/>
                            </a:rPr>
                            <m:t>𝑎𝑣</m:t>
                          </m:r>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a:rPr lang="el-GR" sz="2000" i="1" smtClean="0">
                                  <a:latin typeface="Cambria Math" panose="02040503050406030204" pitchFamily="18" charset="0"/>
                                  <a:ea typeface="Cambria Math" panose="02040503050406030204" pitchFamily="18" charset="0"/>
                                </a:rPr>
                                <m:t>𝜏</m:t>
                              </m:r>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ea typeface="Cambria Math" panose="02040503050406030204" pitchFamily="18" charset="0"/>
                                </a:rPr>
                                <m:t>∗</m:t>
                              </m:r>
                            </m:sup>
                          </m:sSubSup>
                        </m:den>
                      </m:f>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𝜂</m:t>
                                      </m:r>
                                    </m:e>
                                    <m:sub>
                                      <m:r>
                                        <a:rPr lang="en-US" sz="2000" b="0" i="1" smtClean="0">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1</m:t>
                                      </m:r>
                                    </m:sub>
                                  </m:sSub>
                                </m:den>
                              </m:f>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4</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num>
                        <m:den>
                          <m:sSup>
                            <m:sSupPr>
                              <m:ctrlPr>
                                <a:rPr lang="en-US" sz="2000" i="1" smtClean="0">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b="0" i="1" smtClean="0">
                                  <a:latin typeface="Cambria Math" panose="02040503050406030204" pitchFamily="18" charset="0"/>
                                  <a:ea typeface="Cambria Math" panose="02040503050406030204" pitchFamily="18" charset="0"/>
                                </a:rPr>
                                <m:t>2</m:t>
                              </m:r>
                            </m:sup>
                          </m:sSup>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oMath>
                  </m:oMathPara>
                </a14:m>
                <a:endParaRPr lang="en-US" sz="2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𝑧</m:t>
                          </m:r>
                        </m:e>
                      </m:acc>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𝐸</m:t>
                                  </m:r>
                                </m:e>
                                <m:sub>
                                  <m:r>
                                    <a:rPr lang="en-US" sz="2000" i="1">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𝑖</m:t>
                                  </m:r>
                                </m:sup>
                              </m:sSubSup>
                            </m:e>
                          </m:d>
                        </m:e>
                        <m:sup>
                          <m:r>
                            <a:rPr lang="en-US" sz="2000" i="1">
                              <a:latin typeface="Cambria Math" panose="02040503050406030204" pitchFamily="18" charset="0"/>
                              <a:ea typeface="Cambria Math" panose="02040503050406030204" pitchFamily="18" charset="0"/>
                            </a:rPr>
                            <m:t>2</m:t>
                          </m:r>
                        </m:sup>
                      </m:sSup>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𝑧</m:t>
                          </m:r>
                        </m:sup>
                      </m:sSup>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i="1">
                                      <a:latin typeface="Cambria Math" panose="02040503050406030204" pitchFamily="18" charset="0"/>
                                      <a:ea typeface="Cambria Math" panose="02040503050406030204" pitchFamily="18" charset="0"/>
                                    </a:rPr>
                                    <m:t>2</m:t>
                                  </m:r>
                                </m:sup>
                              </m:sSup>
                            </m:num>
                            <m:den>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i="1">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num>
                            <m:den>
                              <m:sSup>
                                <m:sSupPr>
                                  <m:ctrlPr>
                                    <a:rPr lang="en-US" sz="2000" i="1" smtClean="0">
                                      <a:latin typeface="Cambria Math" panose="02040503050406030204" pitchFamily="18" charset="0"/>
                                      <a:ea typeface="Cambria Math" panose="02040503050406030204" pitchFamily="18" charset="0"/>
                                    </a:rPr>
                                  </m:ctrlPr>
                                </m:sSupPr>
                                <m:e>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1</m:t>
                                          </m:r>
                                        </m:sub>
                                      </m:sSub>
                                    </m:e>
                                  </m:d>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p>
                                <m:sSupPr>
                                  <m:ctrlPr>
                                    <a:rPr lang="en-US" altLang="zh-CN" sz="2000" i="1">
                                      <a:latin typeface="Cambria Math" panose="02040503050406030204" pitchFamily="18" charset="0"/>
                                      <a:ea typeface="Cambria Math" panose="02040503050406030204" pitchFamily="18" charset="0"/>
                                    </a:rPr>
                                  </m:ctrlPr>
                                </m:sSupPr>
                                <m:e>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e>
                                <m:sup>
                                  <m:r>
                                    <a:rPr lang="en-US" altLang="zh-CN" sz="2000" i="1">
                                      <a:latin typeface="Cambria Math" panose="02040503050406030204" pitchFamily="18" charset="0"/>
                                      <a:ea typeface="Cambria Math" panose="02040503050406030204" pitchFamily="18" charset="0"/>
                                    </a:rPr>
                                    <m:t>2</m:t>
                                  </m:r>
                                </m:sup>
                              </m:sSup>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num>
                            <m:den>
                              <m:sSup>
                                <m:sSupPr>
                                  <m:ctrlPr>
                                    <a:rPr lang="en-US" altLang="zh-CN" sz="2000" i="1">
                                      <a:latin typeface="Cambria Math" panose="02040503050406030204" pitchFamily="18" charset="0"/>
                                      <a:ea typeface="Cambria Math" panose="02040503050406030204" pitchFamily="18" charset="0"/>
                                    </a:rPr>
                                  </m:ctrlPr>
                                </m:sSupPr>
                                <m:e>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e>
                                <m:sup>
                                  <m:r>
                                    <a:rPr lang="en-US" altLang="zh-CN" sz="2000" i="1">
                                      <a:latin typeface="Cambria Math" panose="02040503050406030204" pitchFamily="18" charset="0"/>
                                      <a:ea typeface="Cambria Math" panose="02040503050406030204" pitchFamily="18" charset="0"/>
                                    </a:rPr>
                                    <m:t>2</m:t>
                                  </m:r>
                                </m:sup>
                              </m:sSup>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𝜂</m:t>
                                      </m:r>
                                    </m:e>
                                    <m:sub>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1</m:t>
                                      </m:r>
                                    </m:sub>
                                  </m:sSub>
                                </m:e>
                              </m:d>
                            </m:den>
                          </m:f>
                        </m:e>
                      </m:d>
                      <m:r>
                        <a:rPr lang="en-US" sz="2000" i="1">
                          <a:latin typeface="Cambria Math" panose="02040503050406030204" pitchFamily="18" charset="0"/>
                          <a:ea typeface="Cambria Math" panose="02040503050406030204" pitchFamily="18" charset="0"/>
                        </a:rPr>
                        <m:t>=</m:t>
                      </m:r>
                    </m:oMath>
                  </m:oMathPara>
                </a14:m>
                <a:endParaRPr lang="en-US" sz="2000" dirty="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5714" y="3128945"/>
                <a:ext cx="9619749" cy="2100255"/>
              </a:xfrm>
              <a:prstGeom prst="rect">
                <a:avLst/>
              </a:prstGeom>
              <a:blipFill>
                <a:blip r:embed="rId3"/>
                <a:stretch>
                  <a:fillRect/>
                </a:stretch>
              </a:blipFill>
            </p:spPr>
            <p:txBody>
              <a:bodyPr/>
              <a:lstStyle/>
              <a:p>
                <a:r>
                  <a:rPr lang="zh-CN" altLang="en-US">
                    <a:noFill/>
                  </a:rPr>
                  <a:t> </a:t>
                </a:r>
              </a:p>
            </p:txBody>
          </p:sp>
        </mc:Fallback>
      </mc:AlternateContent>
      <p:pic>
        <p:nvPicPr>
          <p:cNvPr id="11" name="Picture 10"/>
          <p:cNvPicPr>
            <a:picLocks noChangeAspect="1"/>
          </p:cNvPicPr>
          <p:nvPr/>
        </p:nvPicPr>
        <p:blipFill>
          <a:blip r:embed="rId4" cstate="print"/>
          <a:stretch>
            <a:fillRect/>
          </a:stretch>
        </p:blipFill>
        <p:spPr>
          <a:xfrm>
            <a:off x="6781800" y="1613202"/>
            <a:ext cx="2173500" cy="1202801"/>
          </a:xfrm>
          <a:prstGeom prst="rect">
            <a:avLst/>
          </a:prstGeom>
        </p:spPr>
      </p:pic>
      <p:sp>
        <p:nvSpPr>
          <p:cNvPr id="3" name="灯片编号占位符 2">
            <a:extLst>
              <a:ext uri="{FF2B5EF4-FFF2-40B4-BE49-F238E27FC236}">
                <a16:creationId xmlns:a16="http://schemas.microsoft.com/office/drawing/2014/main" id="{43E39EB6-4215-46CC-BB77-C48767D16606}"/>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90</a:t>
            </a:fld>
            <a:endParaRPr lang="en-US"/>
          </a:p>
        </p:txBody>
      </p:sp>
    </p:spTree>
    <p:extLst>
      <p:ext uri="{BB962C8B-B14F-4D97-AF65-F5344CB8AC3E}">
        <p14:creationId xmlns:p14="http://schemas.microsoft.com/office/powerpoint/2010/main" val="106635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0"/>
            <a:ext cx="8153400" cy="990600"/>
          </a:xfrm>
        </p:spPr>
        <p:txBody>
          <a:bodyPr/>
          <a:lstStyle/>
          <a:p>
            <a:r>
              <a:rPr lang="en-US" dirty="0"/>
              <a:t>Chapter 8 Summary</a:t>
            </a:r>
          </a:p>
        </p:txBody>
      </p:sp>
      <p:pic>
        <p:nvPicPr>
          <p:cNvPr id="58371" name="Picture 3"/>
          <p:cNvPicPr>
            <a:picLocks noGrp="1" noChangeAspect="1" noChangeArrowheads="1"/>
          </p:cNvPicPr>
          <p:nvPr>
            <p:ph sz="quarter" idx="1"/>
          </p:nvPr>
        </p:nvPicPr>
        <p:blipFill>
          <a:blip r:embed="rId2" cstate="print"/>
          <a:srcRect/>
          <a:stretch>
            <a:fillRect/>
          </a:stretch>
        </p:blipFill>
        <p:spPr bwMode="auto">
          <a:xfrm>
            <a:off x="1198981" y="914400"/>
            <a:ext cx="6746039" cy="5943413"/>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8DE894C0-61C3-4C25-8233-EE3BF396AF9D}"/>
              </a:ext>
            </a:extLst>
          </p:cNvPr>
          <p:cNvSpPr>
            <a:spLocks noGrp="1"/>
          </p:cNvSpPr>
          <p:nvPr>
            <p:ph type="sldNum" sz="quarter" idx="12"/>
          </p:nvPr>
        </p:nvSpPr>
        <p:spPr/>
        <p:txBody>
          <a:bodyPr>
            <a:normAutofit fontScale="85000" lnSpcReduction="20000"/>
          </a:bodyPr>
          <a:lstStyle/>
          <a:p>
            <a:fld id="{F70DCC03-55F8-4B63-9C69-6FF9F41CE208}" type="slidenum">
              <a:rPr lang="en-US" smtClean="0"/>
              <a:pPr/>
              <a:t>91</a:t>
            </a:fld>
            <a:endParaRPr 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68078</TotalTime>
  <Words>3229</Words>
  <Application>Microsoft Office PowerPoint</Application>
  <PresentationFormat>全屏显示(4:3)</PresentationFormat>
  <Paragraphs>668</Paragraphs>
  <Slides>91</Slides>
  <Notes>11</Notes>
  <HiddenSlides>0</HiddenSlides>
  <MMClips>8</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91</vt:i4>
      </vt:variant>
    </vt:vector>
  </HeadingPairs>
  <TitlesOfParts>
    <vt:vector size="106" baseType="lpstr">
      <vt:lpstr>宋体</vt:lpstr>
      <vt:lpstr>华文仿宋</vt:lpstr>
      <vt:lpstr>Times-Roman</vt:lpstr>
      <vt:lpstr>Arial</vt:lpstr>
      <vt:lpstr>Calibri</vt:lpstr>
      <vt:lpstr>Cambria Math</vt:lpstr>
      <vt:lpstr>Century Gothic</vt:lpstr>
      <vt:lpstr>Gill Sans MT</vt:lpstr>
      <vt:lpstr>Times New Roman</vt:lpstr>
      <vt:lpstr>Tw Cen MT</vt:lpstr>
      <vt:lpstr>Wingdings</vt:lpstr>
      <vt:lpstr>Wingdings 2</vt:lpstr>
      <vt:lpstr>Wingdings 3</vt:lpstr>
      <vt:lpstr>Median</vt:lpstr>
      <vt:lpstr>公式</vt:lpstr>
      <vt:lpstr>8. Wave Reflection &amp; Transmission</vt:lpstr>
      <vt:lpstr>Signal Refraction at Boundaries</vt:lpstr>
      <vt:lpstr>Normal and Oblique Incidence</vt:lpstr>
      <vt:lpstr>Normal Incidence</vt:lpstr>
      <vt:lpstr>Modeling Normal Incidence (Lossless)</vt:lpstr>
      <vt:lpstr>Individual Waves</vt:lpstr>
      <vt:lpstr>Boundary Conditions</vt:lpstr>
      <vt:lpstr>Reflection and Transmission Coefficients</vt:lpstr>
      <vt:lpstr>Reflection and Transmission Coefficients</vt:lpstr>
      <vt:lpstr>Power Transfer</vt:lpstr>
      <vt:lpstr>Boundary between Lossy Media</vt:lpstr>
      <vt:lpstr>Wave Expressions and Solutions</vt:lpstr>
      <vt:lpstr>PowerPoint 演示文稿</vt:lpstr>
      <vt:lpstr>PowerPoint 演示文稿</vt:lpstr>
      <vt:lpstr>Example 8-3 (cont.)</vt:lpstr>
      <vt:lpstr>Example 8-3 (cont.)</vt:lpstr>
      <vt:lpstr>Standing Wave</vt:lpstr>
      <vt:lpstr>Another Point of View</vt:lpstr>
      <vt:lpstr>Back to Lossless Case</vt:lpstr>
      <vt:lpstr>PowerPoint 演示文稿</vt:lpstr>
      <vt:lpstr>PowerPoint 演示文稿</vt:lpstr>
      <vt:lpstr>Example 8-2 cont.</vt:lpstr>
      <vt:lpstr>Total Reflection</vt:lpstr>
      <vt:lpstr>Snell’s Law</vt:lpstr>
      <vt:lpstr>Angles of Incidence, Reflection &amp; Refraction</vt:lpstr>
      <vt:lpstr>Nonmagnetic Media</vt:lpstr>
      <vt:lpstr>Refraction</vt:lpstr>
      <vt:lpstr>PowerPoint 演示文稿</vt:lpstr>
      <vt:lpstr>Optical Fiber</vt:lpstr>
      <vt:lpstr>Modal Dispersion</vt:lpstr>
      <vt:lpstr>Oblique Incidence</vt:lpstr>
      <vt:lpstr>Perpendicular  Polarization</vt:lpstr>
      <vt:lpstr>Perpendicular  Polarization</vt:lpstr>
      <vt:lpstr>Perpendicular  Polarization</vt:lpstr>
      <vt:lpstr>Solution of Boundary Equations</vt:lpstr>
      <vt:lpstr>PowerPoint 演示文稿</vt:lpstr>
      <vt:lpstr>PowerPoint 演示文稿</vt:lpstr>
      <vt:lpstr>PowerPoint 演示文稿</vt:lpstr>
      <vt:lpstr>PowerPoint 演示文稿</vt:lpstr>
      <vt:lpstr>PowerPoint 演示文稿</vt:lpstr>
      <vt:lpstr>Parallel Polarization</vt:lpstr>
      <vt:lpstr>Reflection Coefficient vs. Angle</vt:lpstr>
      <vt:lpstr>Brewster Angle</vt:lpstr>
      <vt:lpstr>Power Reflectivity and Transmissivity</vt:lpstr>
      <vt:lpstr>Power Reflectivity and Transmissivity</vt:lpstr>
      <vt:lpstr>Summary For Reflection and Transmission</vt:lpstr>
      <vt:lpstr>Waveguides</vt:lpstr>
      <vt:lpstr>Single-Conductor Waveguide CANNOT Carry TEM Waves</vt:lpstr>
      <vt:lpstr>TEM, TE, TM Modes</vt:lpstr>
      <vt:lpstr>General Relations for E and H</vt:lpstr>
      <vt:lpstr>Procedure for Solving Fields</vt:lpstr>
      <vt:lpstr>Solving for Fields</vt:lpstr>
      <vt:lpstr>Cont.</vt:lpstr>
      <vt:lpstr>TE Mode Solution</vt:lpstr>
      <vt:lpstr>TM Mode Solution</vt:lpstr>
      <vt:lpstr>TEM Mode Solution</vt:lpstr>
      <vt:lpstr>TE Modes in Rectangular Waveguide</vt:lpstr>
      <vt:lpstr>TE Mode Solutions</vt:lpstr>
      <vt:lpstr>TE Mode Fields</vt:lpstr>
      <vt:lpstr>TE Mode Parameters</vt:lpstr>
      <vt:lpstr>Dominant Mode</vt:lpstr>
      <vt:lpstr>Dominant Mode Field Lines</vt:lpstr>
      <vt:lpstr>Dominant Mode Surface Current</vt:lpstr>
      <vt:lpstr>Higher Order TE Modes</vt:lpstr>
      <vt:lpstr>TM Modes in Rectangular Waveguide</vt:lpstr>
      <vt:lpstr>TM Mode Fields</vt:lpstr>
      <vt:lpstr>Properties of TM Modes</vt:lpstr>
      <vt:lpstr>First TM Mode</vt:lpstr>
      <vt:lpstr>Mode Order</vt:lpstr>
      <vt:lpstr>Degenerate Modes</vt:lpstr>
      <vt:lpstr>Nonpropagating Modes</vt:lpstr>
      <vt:lpstr>Power Flow</vt:lpstr>
      <vt:lpstr>Explanation of Wave Numbers</vt:lpstr>
      <vt:lpstr>Explanation of Cutoff Frequency</vt:lpstr>
      <vt:lpstr>Field Lines of Different Modes</vt:lpstr>
      <vt:lpstr>Cont.</vt:lpstr>
      <vt:lpstr>PowerPoint 演示文稿</vt:lpstr>
      <vt:lpstr>PowerPoint 演示文稿</vt:lpstr>
      <vt:lpstr>PowerPoint 演示文稿</vt:lpstr>
      <vt:lpstr>PowerPoint 演示文稿</vt:lpstr>
      <vt:lpstr>Properties of TE and TM Modes</vt:lpstr>
      <vt:lpstr>Coax-to-Waveguide Connection</vt:lpstr>
      <vt:lpstr>Propagation Velocities</vt:lpstr>
      <vt:lpstr>ω-β Diagram for TE and TM Modes</vt:lpstr>
      <vt:lpstr>Zigzag Reflections</vt:lpstr>
      <vt:lpstr>Resonant Cavities</vt:lpstr>
      <vt:lpstr>PowerPoint 演示文稿</vt:lpstr>
      <vt:lpstr>PowerPoint 演示文稿</vt:lpstr>
      <vt:lpstr>Power Transfer</vt:lpstr>
      <vt:lpstr>Power Transfer (cont.)</vt:lpstr>
      <vt:lpstr>Chapter 8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linfenghan</cp:lastModifiedBy>
  <cp:revision>664</cp:revision>
  <dcterms:created xsi:type="dcterms:W3CDTF">2010-03-29T14:40:03Z</dcterms:created>
  <dcterms:modified xsi:type="dcterms:W3CDTF">2021-04-21T16:17:20Z</dcterms:modified>
</cp:coreProperties>
</file>